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942B-6A19-48C4-B86B-A09040AFB8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04F2EEC3-508E-4E42-9392-71D9266B1D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C81E6CEC-AAD7-4288-885E-AB0FEDF41BE4}"/>
              </a:ext>
            </a:extLst>
          </p:cNvPr>
          <p:cNvSpPr>
            <a:spLocks noGrp="1"/>
          </p:cNvSpPr>
          <p:nvPr>
            <p:ph type="dt" sz="half" idx="10"/>
          </p:nvPr>
        </p:nvSpPr>
        <p:spPr/>
        <p:txBody>
          <a:bodyPr/>
          <a:lstStyle/>
          <a:p>
            <a:fld id="{76872294-567B-4657-8138-AD4D3D05A15C}" type="datetimeFigureOut">
              <a:rPr lang="es-MX" smtClean="0"/>
              <a:t>07/03/2025</a:t>
            </a:fld>
            <a:endParaRPr lang="es-MX"/>
          </a:p>
        </p:txBody>
      </p:sp>
      <p:sp>
        <p:nvSpPr>
          <p:cNvPr id="5" name="Footer Placeholder 4">
            <a:extLst>
              <a:ext uri="{FF2B5EF4-FFF2-40B4-BE49-F238E27FC236}">
                <a16:creationId xmlns:a16="http://schemas.microsoft.com/office/drawing/2014/main" id="{A00C1361-324D-47D4-920B-A77CAD725026}"/>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6A92FBE1-8D9E-4034-82BB-5AF42DE1F39C}"/>
              </a:ext>
            </a:extLst>
          </p:cNvPr>
          <p:cNvSpPr>
            <a:spLocks noGrp="1"/>
          </p:cNvSpPr>
          <p:nvPr>
            <p:ph type="sldNum" sz="quarter" idx="12"/>
          </p:nvPr>
        </p:nvSpPr>
        <p:spPr/>
        <p:txBody>
          <a:bodyPr/>
          <a:lstStyle/>
          <a:p>
            <a:fld id="{96DBB8D8-10FC-401C-B16F-FE5499EA44D0}" type="slidenum">
              <a:rPr lang="es-MX" smtClean="0"/>
              <a:t>‹#›</a:t>
            </a:fld>
            <a:endParaRPr lang="es-MX"/>
          </a:p>
        </p:txBody>
      </p:sp>
    </p:spTree>
    <p:extLst>
      <p:ext uri="{BB962C8B-B14F-4D97-AF65-F5344CB8AC3E}">
        <p14:creationId xmlns:p14="http://schemas.microsoft.com/office/powerpoint/2010/main" val="2173730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ED6A-7CBF-4FD7-AA4F-DFA983591470}"/>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CB96A001-89CA-4E15-82F1-67F5701F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A5FEB277-16FA-45A1-928C-17B7DC4ED938}"/>
              </a:ext>
            </a:extLst>
          </p:cNvPr>
          <p:cNvSpPr>
            <a:spLocks noGrp="1"/>
          </p:cNvSpPr>
          <p:nvPr>
            <p:ph type="dt" sz="half" idx="10"/>
          </p:nvPr>
        </p:nvSpPr>
        <p:spPr/>
        <p:txBody>
          <a:bodyPr/>
          <a:lstStyle/>
          <a:p>
            <a:fld id="{76872294-567B-4657-8138-AD4D3D05A15C}" type="datetimeFigureOut">
              <a:rPr lang="es-MX" smtClean="0"/>
              <a:t>07/03/2025</a:t>
            </a:fld>
            <a:endParaRPr lang="es-MX"/>
          </a:p>
        </p:txBody>
      </p:sp>
      <p:sp>
        <p:nvSpPr>
          <p:cNvPr id="5" name="Footer Placeholder 4">
            <a:extLst>
              <a:ext uri="{FF2B5EF4-FFF2-40B4-BE49-F238E27FC236}">
                <a16:creationId xmlns:a16="http://schemas.microsoft.com/office/drawing/2014/main" id="{BEC36DC7-D1C4-40D1-9E3A-79A71D813BA1}"/>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46388EF8-660D-4237-B19D-424492467C6F}"/>
              </a:ext>
            </a:extLst>
          </p:cNvPr>
          <p:cNvSpPr>
            <a:spLocks noGrp="1"/>
          </p:cNvSpPr>
          <p:nvPr>
            <p:ph type="sldNum" sz="quarter" idx="12"/>
          </p:nvPr>
        </p:nvSpPr>
        <p:spPr/>
        <p:txBody>
          <a:bodyPr/>
          <a:lstStyle/>
          <a:p>
            <a:fld id="{96DBB8D8-10FC-401C-B16F-FE5499EA44D0}" type="slidenum">
              <a:rPr lang="es-MX" smtClean="0"/>
              <a:t>‹#›</a:t>
            </a:fld>
            <a:endParaRPr lang="es-MX"/>
          </a:p>
        </p:txBody>
      </p:sp>
    </p:spTree>
    <p:extLst>
      <p:ext uri="{BB962C8B-B14F-4D97-AF65-F5344CB8AC3E}">
        <p14:creationId xmlns:p14="http://schemas.microsoft.com/office/powerpoint/2010/main" val="1347431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23E291-39CC-44E5-8A40-0E11F7A3D4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825CF94C-3397-4AF5-B8DA-C3EEAABCA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ACBA2CE-B264-4871-B217-915AED4C5872}"/>
              </a:ext>
            </a:extLst>
          </p:cNvPr>
          <p:cNvSpPr>
            <a:spLocks noGrp="1"/>
          </p:cNvSpPr>
          <p:nvPr>
            <p:ph type="dt" sz="half" idx="10"/>
          </p:nvPr>
        </p:nvSpPr>
        <p:spPr/>
        <p:txBody>
          <a:bodyPr/>
          <a:lstStyle/>
          <a:p>
            <a:fld id="{76872294-567B-4657-8138-AD4D3D05A15C}" type="datetimeFigureOut">
              <a:rPr lang="es-MX" smtClean="0"/>
              <a:t>07/03/2025</a:t>
            </a:fld>
            <a:endParaRPr lang="es-MX"/>
          </a:p>
        </p:txBody>
      </p:sp>
      <p:sp>
        <p:nvSpPr>
          <p:cNvPr id="5" name="Footer Placeholder 4">
            <a:extLst>
              <a:ext uri="{FF2B5EF4-FFF2-40B4-BE49-F238E27FC236}">
                <a16:creationId xmlns:a16="http://schemas.microsoft.com/office/drawing/2014/main" id="{13E15965-4BFB-47B4-A908-E46B919E72C1}"/>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A36AD23A-55B2-4752-BBF7-CF644448A910}"/>
              </a:ext>
            </a:extLst>
          </p:cNvPr>
          <p:cNvSpPr>
            <a:spLocks noGrp="1"/>
          </p:cNvSpPr>
          <p:nvPr>
            <p:ph type="sldNum" sz="quarter" idx="12"/>
          </p:nvPr>
        </p:nvSpPr>
        <p:spPr/>
        <p:txBody>
          <a:bodyPr/>
          <a:lstStyle/>
          <a:p>
            <a:fld id="{96DBB8D8-10FC-401C-B16F-FE5499EA44D0}" type="slidenum">
              <a:rPr lang="es-MX" smtClean="0"/>
              <a:t>‹#›</a:t>
            </a:fld>
            <a:endParaRPr lang="es-MX"/>
          </a:p>
        </p:txBody>
      </p:sp>
    </p:spTree>
    <p:extLst>
      <p:ext uri="{BB962C8B-B14F-4D97-AF65-F5344CB8AC3E}">
        <p14:creationId xmlns:p14="http://schemas.microsoft.com/office/powerpoint/2010/main" val="4189623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D3132-9363-4D56-9717-012687F3FCFA}"/>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3E1877AD-4BAD-4940-9F8F-C653D12E71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962E17E9-D2E5-46DC-89EB-9715F386E2B7}"/>
              </a:ext>
            </a:extLst>
          </p:cNvPr>
          <p:cNvSpPr>
            <a:spLocks noGrp="1"/>
          </p:cNvSpPr>
          <p:nvPr>
            <p:ph type="dt" sz="half" idx="10"/>
          </p:nvPr>
        </p:nvSpPr>
        <p:spPr/>
        <p:txBody>
          <a:bodyPr/>
          <a:lstStyle/>
          <a:p>
            <a:fld id="{76872294-567B-4657-8138-AD4D3D05A15C}" type="datetimeFigureOut">
              <a:rPr lang="es-MX" smtClean="0"/>
              <a:t>07/03/2025</a:t>
            </a:fld>
            <a:endParaRPr lang="es-MX"/>
          </a:p>
        </p:txBody>
      </p:sp>
      <p:sp>
        <p:nvSpPr>
          <p:cNvPr id="5" name="Footer Placeholder 4">
            <a:extLst>
              <a:ext uri="{FF2B5EF4-FFF2-40B4-BE49-F238E27FC236}">
                <a16:creationId xmlns:a16="http://schemas.microsoft.com/office/drawing/2014/main" id="{3E67FF68-8924-4FAD-AF69-093D4C8BF8E4}"/>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9EEA7C80-03AF-4222-BF61-1E40D54C44ED}"/>
              </a:ext>
            </a:extLst>
          </p:cNvPr>
          <p:cNvSpPr>
            <a:spLocks noGrp="1"/>
          </p:cNvSpPr>
          <p:nvPr>
            <p:ph type="sldNum" sz="quarter" idx="12"/>
          </p:nvPr>
        </p:nvSpPr>
        <p:spPr/>
        <p:txBody>
          <a:bodyPr/>
          <a:lstStyle/>
          <a:p>
            <a:fld id="{96DBB8D8-10FC-401C-B16F-FE5499EA44D0}" type="slidenum">
              <a:rPr lang="es-MX" smtClean="0"/>
              <a:t>‹#›</a:t>
            </a:fld>
            <a:endParaRPr lang="es-MX"/>
          </a:p>
        </p:txBody>
      </p:sp>
    </p:spTree>
    <p:extLst>
      <p:ext uri="{BB962C8B-B14F-4D97-AF65-F5344CB8AC3E}">
        <p14:creationId xmlns:p14="http://schemas.microsoft.com/office/powerpoint/2010/main" val="396240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AD383-90C9-4987-91A4-EAD2FC10CD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B7392A30-C2F1-425C-9B52-EFA5CE7B8F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D2230C-C71C-45D0-9C86-5FEE3F44731F}"/>
              </a:ext>
            </a:extLst>
          </p:cNvPr>
          <p:cNvSpPr>
            <a:spLocks noGrp="1"/>
          </p:cNvSpPr>
          <p:nvPr>
            <p:ph type="dt" sz="half" idx="10"/>
          </p:nvPr>
        </p:nvSpPr>
        <p:spPr/>
        <p:txBody>
          <a:bodyPr/>
          <a:lstStyle/>
          <a:p>
            <a:fld id="{76872294-567B-4657-8138-AD4D3D05A15C}" type="datetimeFigureOut">
              <a:rPr lang="es-MX" smtClean="0"/>
              <a:t>07/03/2025</a:t>
            </a:fld>
            <a:endParaRPr lang="es-MX"/>
          </a:p>
        </p:txBody>
      </p:sp>
      <p:sp>
        <p:nvSpPr>
          <p:cNvPr id="5" name="Footer Placeholder 4">
            <a:extLst>
              <a:ext uri="{FF2B5EF4-FFF2-40B4-BE49-F238E27FC236}">
                <a16:creationId xmlns:a16="http://schemas.microsoft.com/office/drawing/2014/main" id="{2FD404CD-0D01-42FA-A4E5-168C55D3DE0A}"/>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AC77F9C3-03C1-4BB2-9CED-25F8783138F3}"/>
              </a:ext>
            </a:extLst>
          </p:cNvPr>
          <p:cNvSpPr>
            <a:spLocks noGrp="1"/>
          </p:cNvSpPr>
          <p:nvPr>
            <p:ph type="sldNum" sz="quarter" idx="12"/>
          </p:nvPr>
        </p:nvSpPr>
        <p:spPr/>
        <p:txBody>
          <a:bodyPr/>
          <a:lstStyle/>
          <a:p>
            <a:fld id="{96DBB8D8-10FC-401C-B16F-FE5499EA44D0}" type="slidenum">
              <a:rPr lang="es-MX" smtClean="0"/>
              <a:t>‹#›</a:t>
            </a:fld>
            <a:endParaRPr lang="es-MX"/>
          </a:p>
        </p:txBody>
      </p:sp>
    </p:spTree>
    <p:extLst>
      <p:ext uri="{BB962C8B-B14F-4D97-AF65-F5344CB8AC3E}">
        <p14:creationId xmlns:p14="http://schemas.microsoft.com/office/powerpoint/2010/main" val="3145437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A1FD-1194-4DEB-9930-3A9AA862875D}"/>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9884F085-4241-4A4C-B6B4-645B5CD74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C8EF24E7-A850-4F88-9865-8ACB5B2817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318C7F13-19DF-4910-AFDC-6B7942FFF724}"/>
              </a:ext>
            </a:extLst>
          </p:cNvPr>
          <p:cNvSpPr>
            <a:spLocks noGrp="1"/>
          </p:cNvSpPr>
          <p:nvPr>
            <p:ph type="dt" sz="half" idx="10"/>
          </p:nvPr>
        </p:nvSpPr>
        <p:spPr/>
        <p:txBody>
          <a:bodyPr/>
          <a:lstStyle/>
          <a:p>
            <a:fld id="{76872294-567B-4657-8138-AD4D3D05A15C}" type="datetimeFigureOut">
              <a:rPr lang="es-MX" smtClean="0"/>
              <a:t>07/03/2025</a:t>
            </a:fld>
            <a:endParaRPr lang="es-MX"/>
          </a:p>
        </p:txBody>
      </p:sp>
      <p:sp>
        <p:nvSpPr>
          <p:cNvPr id="6" name="Footer Placeholder 5">
            <a:extLst>
              <a:ext uri="{FF2B5EF4-FFF2-40B4-BE49-F238E27FC236}">
                <a16:creationId xmlns:a16="http://schemas.microsoft.com/office/drawing/2014/main" id="{C45DEA8A-B0B0-4CAE-BA2E-3E7362435302}"/>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FE015176-35C2-47A4-9BB1-C4F93485737A}"/>
              </a:ext>
            </a:extLst>
          </p:cNvPr>
          <p:cNvSpPr>
            <a:spLocks noGrp="1"/>
          </p:cNvSpPr>
          <p:nvPr>
            <p:ph type="sldNum" sz="quarter" idx="12"/>
          </p:nvPr>
        </p:nvSpPr>
        <p:spPr/>
        <p:txBody>
          <a:bodyPr/>
          <a:lstStyle/>
          <a:p>
            <a:fld id="{96DBB8D8-10FC-401C-B16F-FE5499EA44D0}" type="slidenum">
              <a:rPr lang="es-MX" smtClean="0"/>
              <a:t>‹#›</a:t>
            </a:fld>
            <a:endParaRPr lang="es-MX"/>
          </a:p>
        </p:txBody>
      </p:sp>
    </p:spTree>
    <p:extLst>
      <p:ext uri="{BB962C8B-B14F-4D97-AF65-F5344CB8AC3E}">
        <p14:creationId xmlns:p14="http://schemas.microsoft.com/office/powerpoint/2010/main" val="82264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185D-30E0-43D9-ABFC-52C418AA8CFF}"/>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EC0B8EE9-D86D-46C5-B2B2-4367C8FCD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DD4574-26FB-43F2-90F9-6D418DDC99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B7336DBD-2194-47BF-978F-412CB25FF6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0BF031-E3F6-4DF8-BE4E-8856E23EB7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4D5F9B8F-2DE3-4193-BF4F-C3AC72A52F52}"/>
              </a:ext>
            </a:extLst>
          </p:cNvPr>
          <p:cNvSpPr>
            <a:spLocks noGrp="1"/>
          </p:cNvSpPr>
          <p:nvPr>
            <p:ph type="dt" sz="half" idx="10"/>
          </p:nvPr>
        </p:nvSpPr>
        <p:spPr/>
        <p:txBody>
          <a:bodyPr/>
          <a:lstStyle/>
          <a:p>
            <a:fld id="{76872294-567B-4657-8138-AD4D3D05A15C}" type="datetimeFigureOut">
              <a:rPr lang="es-MX" smtClean="0"/>
              <a:t>07/03/2025</a:t>
            </a:fld>
            <a:endParaRPr lang="es-MX"/>
          </a:p>
        </p:txBody>
      </p:sp>
      <p:sp>
        <p:nvSpPr>
          <p:cNvPr id="8" name="Footer Placeholder 7">
            <a:extLst>
              <a:ext uri="{FF2B5EF4-FFF2-40B4-BE49-F238E27FC236}">
                <a16:creationId xmlns:a16="http://schemas.microsoft.com/office/drawing/2014/main" id="{D77798FE-941F-4AA0-A3F5-AD3279540EA3}"/>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2E81799C-A659-4A7D-A3D6-C8260302CFB0}"/>
              </a:ext>
            </a:extLst>
          </p:cNvPr>
          <p:cNvSpPr>
            <a:spLocks noGrp="1"/>
          </p:cNvSpPr>
          <p:nvPr>
            <p:ph type="sldNum" sz="quarter" idx="12"/>
          </p:nvPr>
        </p:nvSpPr>
        <p:spPr/>
        <p:txBody>
          <a:bodyPr/>
          <a:lstStyle/>
          <a:p>
            <a:fld id="{96DBB8D8-10FC-401C-B16F-FE5499EA44D0}" type="slidenum">
              <a:rPr lang="es-MX" smtClean="0"/>
              <a:t>‹#›</a:t>
            </a:fld>
            <a:endParaRPr lang="es-MX"/>
          </a:p>
        </p:txBody>
      </p:sp>
    </p:spTree>
    <p:extLst>
      <p:ext uri="{BB962C8B-B14F-4D97-AF65-F5344CB8AC3E}">
        <p14:creationId xmlns:p14="http://schemas.microsoft.com/office/powerpoint/2010/main" val="2046703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A-55FD-47D4-8996-C01EFD6BA918}"/>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ADBC81E0-FFAF-4F38-A03D-C96B39E78CB3}"/>
              </a:ext>
            </a:extLst>
          </p:cNvPr>
          <p:cNvSpPr>
            <a:spLocks noGrp="1"/>
          </p:cNvSpPr>
          <p:nvPr>
            <p:ph type="dt" sz="half" idx="10"/>
          </p:nvPr>
        </p:nvSpPr>
        <p:spPr/>
        <p:txBody>
          <a:bodyPr/>
          <a:lstStyle/>
          <a:p>
            <a:fld id="{76872294-567B-4657-8138-AD4D3D05A15C}" type="datetimeFigureOut">
              <a:rPr lang="es-MX" smtClean="0"/>
              <a:t>07/03/2025</a:t>
            </a:fld>
            <a:endParaRPr lang="es-MX"/>
          </a:p>
        </p:txBody>
      </p:sp>
      <p:sp>
        <p:nvSpPr>
          <p:cNvPr id="4" name="Footer Placeholder 3">
            <a:extLst>
              <a:ext uri="{FF2B5EF4-FFF2-40B4-BE49-F238E27FC236}">
                <a16:creationId xmlns:a16="http://schemas.microsoft.com/office/drawing/2014/main" id="{2104F60F-89D0-4EC6-BCE6-9E0D29336262}"/>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0103A0B7-F6CF-4A5D-BC51-607C1B4D5BE3}"/>
              </a:ext>
            </a:extLst>
          </p:cNvPr>
          <p:cNvSpPr>
            <a:spLocks noGrp="1"/>
          </p:cNvSpPr>
          <p:nvPr>
            <p:ph type="sldNum" sz="quarter" idx="12"/>
          </p:nvPr>
        </p:nvSpPr>
        <p:spPr/>
        <p:txBody>
          <a:bodyPr/>
          <a:lstStyle/>
          <a:p>
            <a:fld id="{96DBB8D8-10FC-401C-B16F-FE5499EA44D0}" type="slidenum">
              <a:rPr lang="es-MX" smtClean="0"/>
              <a:t>‹#›</a:t>
            </a:fld>
            <a:endParaRPr lang="es-MX"/>
          </a:p>
        </p:txBody>
      </p:sp>
    </p:spTree>
    <p:extLst>
      <p:ext uri="{BB962C8B-B14F-4D97-AF65-F5344CB8AC3E}">
        <p14:creationId xmlns:p14="http://schemas.microsoft.com/office/powerpoint/2010/main" val="3467527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9C59FC-1A56-4BB6-BE68-48002BB98F27}"/>
              </a:ext>
            </a:extLst>
          </p:cNvPr>
          <p:cNvSpPr>
            <a:spLocks noGrp="1"/>
          </p:cNvSpPr>
          <p:nvPr>
            <p:ph type="dt" sz="half" idx="10"/>
          </p:nvPr>
        </p:nvSpPr>
        <p:spPr/>
        <p:txBody>
          <a:bodyPr/>
          <a:lstStyle/>
          <a:p>
            <a:fld id="{76872294-567B-4657-8138-AD4D3D05A15C}" type="datetimeFigureOut">
              <a:rPr lang="es-MX" smtClean="0"/>
              <a:t>07/03/2025</a:t>
            </a:fld>
            <a:endParaRPr lang="es-MX"/>
          </a:p>
        </p:txBody>
      </p:sp>
      <p:sp>
        <p:nvSpPr>
          <p:cNvPr id="3" name="Footer Placeholder 2">
            <a:extLst>
              <a:ext uri="{FF2B5EF4-FFF2-40B4-BE49-F238E27FC236}">
                <a16:creationId xmlns:a16="http://schemas.microsoft.com/office/drawing/2014/main" id="{BEB57477-03A5-4629-8CAE-B8FDC9DDA294}"/>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1A84C51D-FF95-4E23-92DB-D298C81CAC47}"/>
              </a:ext>
            </a:extLst>
          </p:cNvPr>
          <p:cNvSpPr>
            <a:spLocks noGrp="1"/>
          </p:cNvSpPr>
          <p:nvPr>
            <p:ph type="sldNum" sz="quarter" idx="12"/>
          </p:nvPr>
        </p:nvSpPr>
        <p:spPr/>
        <p:txBody>
          <a:bodyPr/>
          <a:lstStyle/>
          <a:p>
            <a:fld id="{96DBB8D8-10FC-401C-B16F-FE5499EA44D0}" type="slidenum">
              <a:rPr lang="es-MX" smtClean="0"/>
              <a:t>‹#›</a:t>
            </a:fld>
            <a:endParaRPr lang="es-MX"/>
          </a:p>
        </p:txBody>
      </p:sp>
    </p:spTree>
    <p:extLst>
      <p:ext uri="{BB962C8B-B14F-4D97-AF65-F5344CB8AC3E}">
        <p14:creationId xmlns:p14="http://schemas.microsoft.com/office/powerpoint/2010/main" val="229437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376B-D84E-4E22-909A-9ECB508C2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35314A59-E8CE-4A93-AC66-FCCC84D593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B9C4AE19-4B47-4584-BDA4-D025A7C21A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BD070-E39C-4163-B4CF-5C5D0045DC33}"/>
              </a:ext>
            </a:extLst>
          </p:cNvPr>
          <p:cNvSpPr>
            <a:spLocks noGrp="1"/>
          </p:cNvSpPr>
          <p:nvPr>
            <p:ph type="dt" sz="half" idx="10"/>
          </p:nvPr>
        </p:nvSpPr>
        <p:spPr/>
        <p:txBody>
          <a:bodyPr/>
          <a:lstStyle/>
          <a:p>
            <a:fld id="{76872294-567B-4657-8138-AD4D3D05A15C}" type="datetimeFigureOut">
              <a:rPr lang="es-MX" smtClean="0"/>
              <a:t>07/03/2025</a:t>
            </a:fld>
            <a:endParaRPr lang="es-MX"/>
          </a:p>
        </p:txBody>
      </p:sp>
      <p:sp>
        <p:nvSpPr>
          <p:cNvPr id="6" name="Footer Placeholder 5">
            <a:extLst>
              <a:ext uri="{FF2B5EF4-FFF2-40B4-BE49-F238E27FC236}">
                <a16:creationId xmlns:a16="http://schemas.microsoft.com/office/drawing/2014/main" id="{A59FD15E-5440-4A0F-807C-C794916D0FBC}"/>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F8A0C81E-9A26-448E-B787-F53A23506E28}"/>
              </a:ext>
            </a:extLst>
          </p:cNvPr>
          <p:cNvSpPr>
            <a:spLocks noGrp="1"/>
          </p:cNvSpPr>
          <p:nvPr>
            <p:ph type="sldNum" sz="quarter" idx="12"/>
          </p:nvPr>
        </p:nvSpPr>
        <p:spPr/>
        <p:txBody>
          <a:bodyPr/>
          <a:lstStyle/>
          <a:p>
            <a:fld id="{96DBB8D8-10FC-401C-B16F-FE5499EA44D0}" type="slidenum">
              <a:rPr lang="es-MX" smtClean="0"/>
              <a:t>‹#›</a:t>
            </a:fld>
            <a:endParaRPr lang="es-MX"/>
          </a:p>
        </p:txBody>
      </p:sp>
    </p:spTree>
    <p:extLst>
      <p:ext uri="{BB962C8B-B14F-4D97-AF65-F5344CB8AC3E}">
        <p14:creationId xmlns:p14="http://schemas.microsoft.com/office/powerpoint/2010/main" val="326791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795C-32E7-4ED0-B5A0-1FE9580ECE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52FFA8D4-D797-4D5B-97AA-DA47810E36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2BF15813-FAD1-4734-BB89-979F6D50E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BB671-C7F3-4112-BC61-2F637469EF9E}"/>
              </a:ext>
            </a:extLst>
          </p:cNvPr>
          <p:cNvSpPr>
            <a:spLocks noGrp="1"/>
          </p:cNvSpPr>
          <p:nvPr>
            <p:ph type="dt" sz="half" idx="10"/>
          </p:nvPr>
        </p:nvSpPr>
        <p:spPr/>
        <p:txBody>
          <a:bodyPr/>
          <a:lstStyle/>
          <a:p>
            <a:fld id="{76872294-567B-4657-8138-AD4D3D05A15C}" type="datetimeFigureOut">
              <a:rPr lang="es-MX" smtClean="0"/>
              <a:t>07/03/2025</a:t>
            </a:fld>
            <a:endParaRPr lang="es-MX"/>
          </a:p>
        </p:txBody>
      </p:sp>
      <p:sp>
        <p:nvSpPr>
          <p:cNvPr id="6" name="Footer Placeholder 5">
            <a:extLst>
              <a:ext uri="{FF2B5EF4-FFF2-40B4-BE49-F238E27FC236}">
                <a16:creationId xmlns:a16="http://schemas.microsoft.com/office/drawing/2014/main" id="{B64CA393-94E7-4DE3-ABAF-5B70D3DD9A9D}"/>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EED955CC-53A0-414E-A9A9-556A6857E8D5}"/>
              </a:ext>
            </a:extLst>
          </p:cNvPr>
          <p:cNvSpPr>
            <a:spLocks noGrp="1"/>
          </p:cNvSpPr>
          <p:nvPr>
            <p:ph type="sldNum" sz="quarter" idx="12"/>
          </p:nvPr>
        </p:nvSpPr>
        <p:spPr/>
        <p:txBody>
          <a:bodyPr/>
          <a:lstStyle/>
          <a:p>
            <a:fld id="{96DBB8D8-10FC-401C-B16F-FE5499EA44D0}" type="slidenum">
              <a:rPr lang="es-MX" smtClean="0"/>
              <a:t>‹#›</a:t>
            </a:fld>
            <a:endParaRPr lang="es-MX"/>
          </a:p>
        </p:txBody>
      </p:sp>
    </p:spTree>
    <p:extLst>
      <p:ext uri="{BB962C8B-B14F-4D97-AF65-F5344CB8AC3E}">
        <p14:creationId xmlns:p14="http://schemas.microsoft.com/office/powerpoint/2010/main" val="14388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3FCEFA-E564-44A7-927D-077659B56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B96184D3-3FF6-40DF-9295-8FF5202358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16A300E7-78EE-4C75-9AA9-89CEC568E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72294-567B-4657-8138-AD4D3D05A15C}" type="datetimeFigureOut">
              <a:rPr lang="es-MX" smtClean="0"/>
              <a:t>07/03/2025</a:t>
            </a:fld>
            <a:endParaRPr lang="es-MX"/>
          </a:p>
        </p:txBody>
      </p:sp>
      <p:sp>
        <p:nvSpPr>
          <p:cNvPr id="5" name="Footer Placeholder 4">
            <a:extLst>
              <a:ext uri="{FF2B5EF4-FFF2-40B4-BE49-F238E27FC236}">
                <a16:creationId xmlns:a16="http://schemas.microsoft.com/office/drawing/2014/main" id="{F903171E-F77E-4738-BBB5-D5C2F0851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68CCF977-AD43-4382-ABCF-F8CC011CEF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DBB8D8-10FC-401C-B16F-FE5499EA44D0}" type="slidenum">
              <a:rPr lang="es-MX" smtClean="0"/>
              <a:t>‹#›</a:t>
            </a:fld>
            <a:endParaRPr lang="es-MX"/>
          </a:p>
        </p:txBody>
      </p:sp>
    </p:spTree>
    <p:extLst>
      <p:ext uri="{BB962C8B-B14F-4D97-AF65-F5344CB8AC3E}">
        <p14:creationId xmlns:p14="http://schemas.microsoft.com/office/powerpoint/2010/main" val="2321994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B593E6-282E-4762-AC8D-306DF7B20010}"/>
              </a:ext>
            </a:extLst>
          </p:cNvPr>
          <p:cNvSpPr>
            <a:spLocks noGrp="1"/>
          </p:cNvSpPr>
          <p:nvPr>
            <p:ph type="subTitle" idx="1"/>
          </p:nvPr>
        </p:nvSpPr>
        <p:spPr>
          <a:xfrm>
            <a:off x="1524000" y="1845159"/>
            <a:ext cx="9144000" cy="1655762"/>
          </a:xfrm>
        </p:spPr>
        <p:txBody>
          <a:bodyPr>
            <a:noAutofit/>
          </a:bodyPr>
          <a:lstStyle/>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Instituto Tecnológico de Culiacán</a:t>
            </a:r>
          </a:p>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Carrera: Ing. Tecnologías de la información y comunicaciones </a:t>
            </a:r>
          </a:p>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TOPICOS DE INTELIGENCIA ARTIFICIAL</a:t>
            </a:r>
          </a:p>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DR. ZURIEL DATHAN MORA FELIX</a:t>
            </a:r>
          </a:p>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Grupo: 12:00 – 01:00 PM</a:t>
            </a:r>
          </a:p>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Unidad 2</a:t>
            </a:r>
          </a:p>
          <a:p>
            <a:pPr algn="l"/>
            <a:r>
              <a:rPr lang="es-MX" sz="1600" dirty="0" err="1"/>
              <a:t>Paez</a:t>
            </a:r>
            <a:r>
              <a:rPr lang="es-MX" sz="1600" dirty="0"/>
              <a:t> Gastelum Rodrigo Alonso</a:t>
            </a:r>
          </a:p>
          <a:p>
            <a:pPr algn="l"/>
            <a:r>
              <a:rPr lang="es-MX" sz="1600" dirty="0"/>
              <a:t>Rendon Ríos Adrián Jared</a:t>
            </a:r>
          </a:p>
        </p:txBody>
      </p:sp>
      <p:sp>
        <p:nvSpPr>
          <p:cNvPr id="5" name="Title 4">
            <a:extLst>
              <a:ext uri="{FF2B5EF4-FFF2-40B4-BE49-F238E27FC236}">
                <a16:creationId xmlns:a16="http://schemas.microsoft.com/office/drawing/2014/main" id="{98BA1832-CD3D-459D-80CD-479A7DDE93E1}"/>
              </a:ext>
            </a:extLst>
          </p:cNvPr>
          <p:cNvSpPr>
            <a:spLocks noGrp="1"/>
          </p:cNvSpPr>
          <p:nvPr>
            <p:ph type="ctrTitle"/>
          </p:nvPr>
        </p:nvSpPr>
        <p:spPr>
          <a:xfrm>
            <a:off x="1524000" y="285440"/>
            <a:ext cx="9144000" cy="2387600"/>
          </a:xfrm>
        </p:spPr>
        <p:txBody>
          <a:bodyPr>
            <a:normAutofit fontScale="90000"/>
          </a:bodyPr>
          <a:lstStyle/>
          <a:p>
            <a:r>
              <a:rPr lang="es-MX" sz="6000" dirty="0">
                <a:effectLst/>
                <a:latin typeface="Arial" panose="020B0604020202020204" pitchFamily="34" charset="0"/>
                <a:ea typeface="Calibri" panose="020F0502020204030204" pitchFamily="34" charset="0"/>
                <a:cs typeface="Arial" panose="020B0604020202020204" pitchFamily="34" charset="0"/>
              </a:rPr>
              <a:t>Tarea 1 Investigación métodos de heurística </a:t>
            </a:r>
            <a:br>
              <a:rPr lang="es-MX" sz="6600" dirty="0"/>
            </a:br>
            <a:endParaRPr lang="es-MX" dirty="0"/>
          </a:p>
        </p:txBody>
      </p:sp>
    </p:spTree>
    <p:extLst>
      <p:ext uri="{BB962C8B-B14F-4D97-AF65-F5344CB8AC3E}">
        <p14:creationId xmlns:p14="http://schemas.microsoft.com/office/powerpoint/2010/main" val="3815809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B3B9-3B00-4F11-8839-E7AB251665D3}"/>
              </a:ext>
            </a:extLst>
          </p:cNvPr>
          <p:cNvSpPr>
            <a:spLocks noGrp="1"/>
          </p:cNvSpPr>
          <p:nvPr>
            <p:ph type="title"/>
          </p:nvPr>
        </p:nvSpPr>
        <p:spPr/>
        <p:txBody>
          <a:bodyPr/>
          <a:lstStyle/>
          <a:p>
            <a:r>
              <a:rPr lang="es-MX" dirty="0"/>
              <a:t>Se repite el proceso</a:t>
            </a:r>
          </a:p>
        </p:txBody>
      </p:sp>
      <p:pic>
        <p:nvPicPr>
          <p:cNvPr id="4" name="Content Placeholder 3">
            <a:extLst>
              <a:ext uri="{FF2B5EF4-FFF2-40B4-BE49-F238E27FC236}">
                <a16:creationId xmlns:a16="http://schemas.microsoft.com/office/drawing/2014/main" id="{48AB2877-7885-4E80-9B94-5CD3A8809EBB}"/>
              </a:ext>
            </a:extLst>
          </p:cNvPr>
          <p:cNvPicPr>
            <a:picLocks noGrp="1"/>
          </p:cNvPicPr>
          <p:nvPr>
            <p:ph idx="1"/>
          </p:nvPr>
        </p:nvPicPr>
        <p:blipFill>
          <a:blip r:embed="rId2"/>
          <a:stretch>
            <a:fillRect/>
          </a:stretch>
        </p:blipFill>
        <p:spPr>
          <a:xfrm>
            <a:off x="4085944" y="2134133"/>
            <a:ext cx="4020111" cy="3734321"/>
          </a:xfrm>
          <a:prstGeom prst="rect">
            <a:avLst/>
          </a:prstGeom>
        </p:spPr>
      </p:pic>
    </p:spTree>
    <p:extLst>
      <p:ext uri="{BB962C8B-B14F-4D97-AF65-F5344CB8AC3E}">
        <p14:creationId xmlns:p14="http://schemas.microsoft.com/office/powerpoint/2010/main" val="4208587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C38AE-2A9C-422E-9D1F-21498495BA6B}"/>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DD8BB0D6-2639-4EB5-9676-292879200EA3}"/>
              </a:ext>
            </a:extLst>
          </p:cNvPr>
          <p:cNvPicPr>
            <a:picLocks noGrp="1"/>
          </p:cNvPicPr>
          <p:nvPr>
            <p:ph idx="1"/>
          </p:nvPr>
        </p:nvPicPr>
        <p:blipFill>
          <a:blip r:embed="rId2"/>
          <a:stretch>
            <a:fillRect/>
          </a:stretch>
        </p:blipFill>
        <p:spPr>
          <a:xfrm>
            <a:off x="1533631" y="2009082"/>
            <a:ext cx="4258269" cy="3953427"/>
          </a:xfrm>
          <a:prstGeom prst="rect">
            <a:avLst/>
          </a:prstGeom>
        </p:spPr>
      </p:pic>
      <p:pic>
        <p:nvPicPr>
          <p:cNvPr id="5" name="Picture 4">
            <a:extLst>
              <a:ext uri="{FF2B5EF4-FFF2-40B4-BE49-F238E27FC236}">
                <a16:creationId xmlns:a16="http://schemas.microsoft.com/office/drawing/2014/main" id="{FD264AE5-F1EF-4CB6-B9D1-02539906CDC1}"/>
              </a:ext>
            </a:extLst>
          </p:cNvPr>
          <p:cNvPicPr/>
          <p:nvPr/>
        </p:nvPicPr>
        <p:blipFill>
          <a:blip r:embed="rId3"/>
          <a:stretch>
            <a:fillRect/>
          </a:stretch>
        </p:blipFill>
        <p:spPr>
          <a:xfrm>
            <a:off x="6410219" y="1971534"/>
            <a:ext cx="4248150" cy="3990975"/>
          </a:xfrm>
          <a:prstGeom prst="rect">
            <a:avLst/>
          </a:prstGeom>
        </p:spPr>
      </p:pic>
    </p:spTree>
    <p:extLst>
      <p:ext uri="{BB962C8B-B14F-4D97-AF65-F5344CB8AC3E}">
        <p14:creationId xmlns:p14="http://schemas.microsoft.com/office/powerpoint/2010/main" val="4053567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58AD-54AD-49EF-9E96-5B5A19FEDF31}"/>
              </a:ext>
            </a:extLst>
          </p:cNvPr>
          <p:cNvSpPr>
            <a:spLocks noGrp="1"/>
          </p:cNvSpPr>
          <p:nvPr>
            <p:ph type="title"/>
          </p:nvPr>
        </p:nvSpPr>
        <p:spPr/>
        <p:txBody>
          <a:bodyPr/>
          <a:lstStyle/>
          <a:p>
            <a:r>
              <a:rPr lang="es-MX" dirty="0"/>
              <a:t>Total de las iteraciones </a:t>
            </a:r>
          </a:p>
        </p:txBody>
      </p:sp>
      <p:pic>
        <p:nvPicPr>
          <p:cNvPr id="4" name="Content Placeholder 3">
            <a:extLst>
              <a:ext uri="{FF2B5EF4-FFF2-40B4-BE49-F238E27FC236}">
                <a16:creationId xmlns:a16="http://schemas.microsoft.com/office/drawing/2014/main" id="{74B9986E-00E2-4578-A76E-E875D1404E9B}"/>
              </a:ext>
            </a:extLst>
          </p:cNvPr>
          <p:cNvPicPr>
            <a:picLocks noGrp="1"/>
          </p:cNvPicPr>
          <p:nvPr>
            <p:ph idx="1"/>
          </p:nvPr>
        </p:nvPicPr>
        <p:blipFill>
          <a:blip r:embed="rId2"/>
          <a:stretch>
            <a:fillRect/>
          </a:stretch>
        </p:blipFill>
        <p:spPr>
          <a:xfrm>
            <a:off x="1980625" y="1867396"/>
            <a:ext cx="8230749" cy="4267796"/>
          </a:xfrm>
          <a:prstGeom prst="rect">
            <a:avLst/>
          </a:prstGeom>
        </p:spPr>
      </p:pic>
    </p:spTree>
    <p:extLst>
      <p:ext uri="{BB962C8B-B14F-4D97-AF65-F5344CB8AC3E}">
        <p14:creationId xmlns:p14="http://schemas.microsoft.com/office/powerpoint/2010/main" val="301189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7CAFA-1C8B-4E4D-89F4-E552610E63F2}"/>
              </a:ext>
            </a:extLst>
          </p:cNvPr>
          <p:cNvSpPr>
            <a:spLocks noGrp="1"/>
          </p:cNvSpPr>
          <p:nvPr>
            <p:ph type="title"/>
          </p:nvPr>
        </p:nvSpPr>
        <p:spPr/>
        <p:txBody>
          <a:bodyPr/>
          <a:lstStyle/>
          <a:p>
            <a:r>
              <a:rPr lang="es-MX" dirty="0"/>
              <a:t>Problema de las N reinas Descripción detallada del problema</a:t>
            </a:r>
          </a:p>
        </p:txBody>
      </p:sp>
      <p:sp>
        <p:nvSpPr>
          <p:cNvPr id="3" name="Content Placeholder 2">
            <a:extLst>
              <a:ext uri="{FF2B5EF4-FFF2-40B4-BE49-F238E27FC236}">
                <a16:creationId xmlns:a16="http://schemas.microsoft.com/office/drawing/2014/main" id="{6A5C50BC-E6A5-464D-A134-A06AACD323DF}"/>
              </a:ext>
            </a:extLst>
          </p:cNvPr>
          <p:cNvSpPr>
            <a:spLocks noGrp="1"/>
          </p:cNvSpPr>
          <p:nvPr>
            <p:ph idx="1"/>
          </p:nvPr>
        </p:nvSpPr>
        <p:spPr/>
        <p:txBody>
          <a:bodyPr/>
          <a:lstStyle/>
          <a:p>
            <a:r>
              <a:rPr lang="es-MX" dirty="0"/>
              <a:t>El problema de las ocho reinas es un pasatiempo que consiste en poner ocho reinas en el tablero de ajedrez sin que se amenacen. Fue propuesto por el ajedrecista alemán Max </a:t>
            </a:r>
            <a:r>
              <a:rPr lang="es-MX" dirty="0" err="1"/>
              <a:t>Bezzel</a:t>
            </a:r>
            <a:r>
              <a:rPr lang="es-MX" dirty="0"/>
              <a:t> en 1848. En el juego del ajedrez la reina amenaza a aquellas piezas que se encuentren en su misma fila, columna o diagonal. El juego de las 8 reinas consiste en poner sobre un tablero de ajedrez ocho reinas sin que estas se amenacen entre ellas. Para resolver este problema se puede emplear un esquema vuelta atrás (o </a:t>
            </a:r>
            <a:r>
              <a:rPr lang="es-MX" dirty="0" err="1"/>
              <a:t>Backtracking</a:t>
            </a:r>
            <a:r>
              <a:rPr lang="es-MX" dirty="0"/>
              <a:t>).</a:t>
            </a:r>
          </a:p>
        </p:txBody>
      </p:sp>
    </p:spTree>
    <p:extLst>
      <p:ext uri="{BB962C8B-B14F-4D97-AF65-F5344CB8AC3E}">
        <p14:creationId xmlns:p14="http://schemas.microsoft.com/office/powerpoint/2010/main" val="833776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F0D9E-AF56-45AE-A9ED-CD5D9DD855D3}"/>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CA17CB87-E7C8-4A11-A252-99506A637411}"/>
              </a:ext>
            </a:extLst>
          </p:cNvPr>
          <p:cNvSpPr>
            <a:spLocks noGrp="1"/>
          </p:cNvSpPr>
          <p:nvPr>
            <p:ph idx="1"/>
          </p:nvPr>
        </p:nvSpPr>
        <p:spPr/>
        <p:txBody>
          <a:bodyPr/>
          <a:lstStyle/>
          <a:p>
            <a:r>
              <a:rPr lang="es-MX" dirty="0"/>
              <a:t>El problema fue originalmente propuesto en 1848 por el ajedrecista Max </a:t>
            </a:r>
            <a:r>
              <a:rPr lang="es-MX" dirty="0" err="1"/>
              <a:t>Bezzel</a:t>
            </a:r>
            <a:r>
              <a:rPr lang="es-MX" dirty="0"/>
              <a:t>. Durante años, muchos matemáticos, incluyendo a Carl </a:t>
            </a:r>
            <a:r>
              <a:rPr lang="es-MX" dirty="0" err="1"/>
              <a:t>Friedich</a:t>
            </a:r>
            <a:r>
              <a:rPr lang="es-MX" dirty="0"/>
              <a:t> Gauss, han trabajado en él y lo han generalizado a n-reinas. Las primeras soluciones fueron ofrecidas por Franz </a:t>
            </a:r>
            <a:r>
              <a:rPr lang="es-MX" dirty="0" err="1"/>
              <a:t>Nauck</a:t>
            </a:r>
            <a:r>
              <a:rPr lang="es-MX" dirty="0"/>
              <a:t> en 1850. </a:t>
            </a:r>
            <a:r>
              <a:rPr lang="es-MX" dirty="0" err="1"/>
              <a:t>Nauck</a:t>
            </a:r>
            <a:r>
              <a:rPr lang="es-MX" dirty="0"/>
              <a:t> también se abocó a las n-reinas (en un tablero de </a:t>
            </a:r>
            <a:r>
              <a:rPr lang="es-MX" dirty="0" err="1"/>
              <a:t>nxn</a:t>
            </a:r>
            <a:r>
              <a:rPr lang="es-MX" dirty="0"/>
              <a:t> de tamaño arbitrario). En 1874, S. Günther propuso un método para hallar las soluciones usando determinantes, y J.W.L. </a:t>
            </a:r>
            <a:r>
              <a:rPr lang="es-MX" dirty="0" err="1"/>
              <a:t>Glaisher</a:t>
            </a:r>
            <a:r>
              <a:rPr lang="es-MX" dirty="0"/>
              <a:t> redefinió su aproximación.</a:t>
            </a:r>
          </a:p>
        </p:txBody>
      </p:sp>
    </p:spTree>
    <p:extLst>
      <p:ext uri="{BB962C8B-B14F-4D97-AF65-F5344CB8AC3E}">
        <p14:creationId xmlns:p14="http://schemas.microsoft.com/office/powerpoint/2010/main" val="2818580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7900-B919-4D28-ADFD-57A83E0F2544}"/>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AEB730CA-3B33-41A8-A19A-814526E4DEAE}"/>
              </a:ext>
            </a:extLst>
          </p:cNvPr>
          <p:cNvSpPr>
            <a:spLocks noGrp="1"/>
          </p:cNvSpPr>
          <p:nvPr>
            <p:ph idx="1"/>
          </p:nvPr>
        </p:nvSpPr>
        <p:spPr/>
        <p:txBody>
          <a:bodyPr/>
          <a:lstStyle/>
          <a:p>
            <a:r>
              <a:rPr lang="es-MX" dirty="0" err="1"/>
              <a:t>Edsger</a:t>
            </a:r>
            <a:r>
              <a:rPr lang="es-MX" dirty="0"/>
              <a:t> Dijkstra usó este problema en 1972 para ilustrar el poder de la llamada programación estructurada. Publicó una descripción muy detallada del desarrollo del algoritmo de </a:t>
            </a:r>
            <a:r>
              <a:rPr lang="es-MX" dirty="0" err="1"/>
              <a:t>backtracking</a:t>
            </a:r>
            <a:r>
              <a:rPr lang="es-MX" dirty="0"/>
              <a:t>, "</a:t>
            </a:r>
            <a:r>
              <a:rPr lang="es-MX" dirty="0" err="1"/>
              <a:t>depth-first</a:t>
            </a:r>
            <a:r>
              <a:rPr lang="es-MX" dirty="0"/>
              <a:t>".</a:t>
            </a:r>
          </a:p>
        </p:txBody>
      </p:sp>
    </p:spTree>
    <p:extLst>
      <p:ext uri="{BB962C8B-B14F-4D97-AF65-F5344CB8AC3E}">
        <p14:creationId xmlns:p14="http://schemas.microsoft.com/office/powerpoint/2010/main" val="2031479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6D5A-BF38-43B2-9D64-B3262248B522}"/>
              </a:ext>
            </a:extLst>
          </p:cNvPr>
          <p:cNvSpPr>
            <a:spLocks noGrp="1"/>
          </p:cNvSpPr>
          <p:nvPr>
            <p:ph type="title"/>
          </p:nvPr>
        </p:nvSpPr>
        <p:spPr/>
        <p:txBody>
          <a:bodyPr/>
          <a:lstStyle/>
          <a:p>
            <a:r>
              <a:rPr lang="es-MX" dirty="0"/>
              <a:t>Representación</a:t>
            </a:r>
          </a:p>
        </p:txBody>
      </p:sp>
      <p:sp>
        <p:nvSpPr>
          <p:cNvPr id="3" name="Content Placeholder 2">
            <a:extLst>
              <a:ext uri="{FF2B5EF4-FFF2-40B4-BE49-F238E27FC236}">
                <a16:creationId xmlns:a16="http://schemas.microsoft.com/office/drawing/2014/main" id="{9B4CBDD2-F22F-4467-AB89-AEB4E867F463}"/>
              </a:ext>
            </a:extLst>
          </p:cNvPr>
          <p:cNvSpPr>
            <a:spLocks noGrp="1"/>
          </p:cNvSpPr>
          <p:nvPr>
            <p:ph idx="1"/>
          </p:nvPr>
        </p:nvSpPr>
        <p:spPr/>
        <p:txBody>
          <a:bodyPr/>
          <a:lstStyle/>
          <a:p>
            <a:pPr>
              <a:lnSpc>
                <a:spcPct val="107000"/>
              </a:lnSpc>
              <a:spcAft>
                <a:spcPts val="800"/>
              </a:spcAft>
            </a:pPr>
            <a:r>
              <a:rPr lang="es-MX"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Como cada reina puede amenazar a todas las reinas que estén en la misma fila, cada una ha de situarse en una fila diferente. Podemos representar las 8 reinas mediante un vector [1-8], teniendo en cuenta que cada índice del vector representa una fila y el valor una columna. Así cada reina estaría en la posición (i, v[i]) para i = 1-8.</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endParaRPr lang="es-MX" dirty="0"/>
          </a:p>
        </p:txBody>
      </p:sp>
    </p:spTree>
    <p:extLst>
      <p:ext uri="{BB962C8B-B14F-4D97-AF65-F5344CB8AC3E}">
        <p14:creationId xmlns:p14="http://schemas.microsoft.com/office/powerpoint/2010/main" val="3697584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63C8-654E-4B49-836E-96B735421B8B}"/>
              </a:ext>
            </a:extLst>
          </p:cNvPr>
          <p:cNvSpPr>
            <a:spLocks noGrp="1"/>
          </p:cNvSpPr>
          <p:nvPr>
            <p:ph type="title"/>
          </p:nvPr>
        </p:nvSpPr>
        <p:spPr/>
        <p:txBody>
          <a:bodyPr/>
          <a:lstStyle/>
          <a:p>
            <a:r>
              <a:rPr lang="es-MX" sz="4400" dirty="0">
                <a:solidFill>
                  <a:srgbClr val="202122"/>
                </a:solidFill>
                <a:effectLst/>
                <a:latin typeface="Arial" panose="020B0604020202020204" pitchFamily="34" charset="0"/>
                <a:ea typeface="Calibri" panose="020F0502020204030204" pitchFamily="34" charset="0"/>
                <a:cs typeface="Arial" panose="020B0604020202020204" pitchFamily="34" charset="0"/>
              </a:rPr>
              <a:t>Posibles movimientos de una reina</a:t>
            </a:r>
            <a:br>
              <a:rPr lang="es-MX" sz="4400" dirty="0">
                <a:effectLst/>
                <a:latin typeface="Calibri" panose="020F0502020204030204" pitchFamily="34" charset="0"/>
                <a:ea typeface="Calibri" panose="020F0502020204030204" pitchFamily="34" charset="0"/>
                <a:cs typeface="Arial" panose="020B0604020202020204" pitchFamily="34" charset="0"/>
              </a:rPr>
            </a:br>
            <a:endParaRPr lang="es-MX" dirty="0"/>
          </a:p>
        </p:txBody>
      </p:sp>
      <p:pic>
        <p:nvPicPr>
          <p:cNvPr id="4" name="Picture 3">
            <a:extLst>
              <a:ext uri="{FF2B5EF4-FFF2-40B4-BE49-F238E27FC236}">
                <a16:creationId xmlns:a16="http://schemas.microsoft.com/office/drawing/2014/main" id="{E72998C9-548A-4659-8222-6BAD4A7DFE9E}"/>
              </a:ext>
            </a:extLst>
          </p:cNvPr>
          <p:cNvPicPr/>
          <p:nvPr/>
        </p:nvPicPr>
        <p:blipFill>
          <a:blip r:embed="rId2"/>
          <a:stretch>
            <a:fillRect/>
          </a:stretch>
        </p:blipFill>
        <p:spPr>
          <a:xfrm>
            <a:off x="1257139" y="2077244"/>
            <a:ext cx="3943350" cy="3848100"/>
          </a:xfrm>
          <a:prstGeom prst="rect">
            <a:avLst/>
          </a:prstGeom>
        </p:spPr>
      </p:pic>
      <p:pic>
        <p:nvPicPr>
          <p:cNvPr id="5" name="Content Placeholder 4">
            <a:extLst>
              <a:ext uri="{FF2B5EF4-FFF2-40B4-BE49-F238E27FC236}">
                <a16:creationId xmlns:a16="http://schemas.microsoft.com/office/drawing/2014/main" id="{F1D53A1C-AA64-484D-9D91-BE2157E06842}"/>
              </a:ext>
            </a:extLst>
          </p:cNvPr>
          <p:cNvPicPr>
            <a:picLocks noGrp="1"/>
          </p:cNvPicPr>
          <p:nvPr>
            <p:ph idx="1"/>
          </p:nvPr>
        </p:nvPicPr>
        <p:blipFill>
          <a:blip r:embed="rId3"/>
          <a:stretch>
            <a:fillRect/>
          </a:stretch>
        </p:blipFill>
        <p:spPr>
          <a:xfrm>
            <a:off x="6375201" y="2077244"/>
            <a:ext cx="3943350" cy="3848100"/>
          </a:xfrm>
          <a:prstGeom prst="rect">
            <a:avLst/>
          </a:prstGeom>
        </p:spPr>
      </p:pic>
    </p:spTree>
    <p:extLst>
      <p:ext uri="{BB962C8B-B14F-4D97-AF65-F5344CB8AC3E}">
        <p14:creationId xmlns:p14="http://schemas.microsoft.com/office/powerpoint/2010/main" val="47270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E9FFAA5-0169-48A9-8AED-5AD590324A01}"/>
              </a:ext>
            </a:extLst>
          </p:cNvPr>
          <p:cNvPicPr>
            <a:picLocks noGrp="1"/>
          </p:cNvPicPr>
          <p:nvPr>
            <p:ph idx="1"/>
          </p:nvPr>
        </p:nvPicPr>
        <p:blipFill>
          <a:blip r:embed="rId2"/>
          <a:stretch>
            <a:fillRect/>
          </a:stretch>
        </p:blipFill>
        <p:spPr>
          <a:xfrm>
            <a:off x="905358" y="1206267"/>
            <a:ext cx="6301353" cy="4445466"/>
          </a:xfrm>
          <a:prstGeom prst="rect">
            <a:avLst/>
          </a:prstGeom>
        </p:spPr>
      </p:pic>
    </p:spTree>
    <p:extLst>
      <p:ext uri="{BB962C8B-B14F-4D97-AF65-F5344CB8AC3E}">
        <p14:creationId xmlns:p14="http://schemas.microsoft.com/office/powerpoint/2010/main" val="3264946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6683-222C-4062-A3BF-353FD08DFFFD}"/>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E4D6C1C0-827C-4213-9512-D179EADAB837}"/>
              </a:ext>
            </a:extLst>
          </p:cNvPr>
          <p:cNvSpPr>
            <a:spLocks noGrp="1"/>
          </p:cNvSpPr>
          <p:nvPr>
            <p:ph idx="1"/>
          </p:nvPr>
        </p:nvSpPr>
        <p:spPr/>
        <p:txBody>
          <a:bodyPr/>
          <a:lstStyle/>
          <a:p>
            <a:r>
              <a:rPr lang="es-MX" dirty="0"/>
              <a:t>El problema de las n-reinas consiste en colocar n reinas en un tablero de ajedrez de n x n de tal manera que no sea posible que dos reinas se capturen entre si, es decir, que no estén en la misma fila, ni en la misma columna ni en la misma diagonal. Se dice que hay una colisión si hay dos reinas que se pueden capturar entre si. Se trata pues de encontrar una configuración – elegir las n celdas donde colocar a las reinas- que minimice el número total de colisiones. Una solución tiene la forma de un arreglo n-dimensional:(r1,r2,r3,......</a:t>
            </a:r>
            <a:r>
              <a:rPr lang="es-MX" dirty="0" err="1"/>
              <a:t>rn</a:t>
            </a:r>
            <a:r>
              <a:rPr lang="es-MX" dirty="0"/>
              <a:t>)</a:t>
            </a:r>
          </a:p>
        </p:txBody>
      </p:sp>
    </p:spTree>
    <p:extLst>
      <p:ext uri="{BB962C8B-B14F-4D97-AF65-F5344CB8AC3E}">
        <p14:creationId xmlns:p14="http://schemas.microsoft.com/office/powerpoint/2010/main" val="2098629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EDBE-76BA-48F7-8A19-F425A8B19A2C}"/>
              </a:ext>
            </a:extLst>
          </p:cNvPr>
          <p:cNvSpPr>
            <a:spLocks noGrp="1"/>
          </p:cNvSpPr>
          <p:nvPr>
            <p:ph type="title"/>
          </p:nvPr>
        </p:nvSpPr>
        <p:spPr/>
        <p:txBody>
          <a:bodyPr/>
          <a:lstStyle/>
          <a:p>
            <a:r>
              <a:rPr lang="es-MX"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Problema de programación de trabajos (JSSP)</a:t>
            </a:r>
            <a:br>
              <a:rPr lang="es-MX"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s-MX" dirty="0"/>
          </a:p>
        </p:txBody>
      </p:sp>
      <p:sp>
        <p:nvSpPr>
          <p:cNvPr id="3" name="Content Placeholder 2">
            <a:extLst>
              <a:ext uri="{FF2B5EF4-FFF2-40B4-BE49-F238E27FC236}">
                <a16:creationId xmlns:a16="http://schemas.microsoft.com/office/drawing/2014/main" id="{5C928F16-1F69-46E0-9B83-8BB7BFBDB21C}"/>
              </a:ext>
            </a:extLst>
          </p:cNvPr>
          <p:cNvSpPr>
            <a:spLocks noGrp="1"/>
          </p:cNvSpPr>
          <p:nvPr>
            <p:ph idx="1"/>
          </p:nvPr>
        </p:nvSpPr>
        <p:spPr/>
        <p:txBody>
          <a:bodyPr/>
          <a:lstStyle/>
          <a:p>
            <a:r>
              <a:rPr lang="es-MX"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Descripción detallada del problema</a:t>
            </a:r>
          </a:p>
          <a:p>
            <a:endParaRPr lang="es-MX" dirty="0"/>
          </a:p>
        </p:txBody>
      </p:sp>
    </p:spTree>
    <p:extLst>
      <p:ext uri="{BB962C8B-B14F-4D97-AF65-F5344CB8AC3E}">
        <p14:creationId xmlns:p14="http://schemas.microsoft.com/office/powerpoint/2010/main" val="158812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B315-C3E5-43EB-887B-E80DBE3E1E51}"/>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0BF45AF6-97E9-4B14-873A-C540ACDE52C5}"/>
              </a:ext>
            </a:extLst>
          </p:cNvPr>
          <p:cNvPicPr>
            <a:picLocks noGrp="1"/>
          </p:cNvPicPr>
          <p:nvPr>
            <p:ph idx="1"/>
          </p:nvPr>
        </p:nvPicPr>
        <p:blipFill>
          <a:blip r:embed="rId2"/>
          <a:stretch>
            <a:fillRect/>
          </a:stretch>
        </p:blipFill>
        <p:spPr>
          <a:xfrm>
            <a:off x="681386" y="1802465"/>
            <a:ext cx="6582694" cy="1267002"/>
          </a:xfrm>
          <a:prstGeom prst="rect">
            <a:avLst/>
          </a:prstGeom>
        </p:spPr>
      </p:pic>
      <p:sp>
        <p:nvSpPr>
          <p:cNvPr id="6" name="TextBox 5">
            <a:extLst>
              <a:ext uri="{FF2B5EF4-FFF2-40B4-BE49-F238E27FC236}">
                <a16:creationId xmlns:a16="http://schemas.microsoft.com/office/drawing/2014/main" id="{D1843659-E751-4D6A-BD00-032F3BBCC3DC}"/>
              </a:ext>
            </a:extLst>
          </p:cNvPr>
          <p:cNvSpPr txBox="1"/>
          <p:nvPr/>
        </p:nvSpPr>
        <p:spPr>
          <a:xfrm>
            <a:off x="681386" y="3181244"/>
            <a:ext cx="6098582" cy="671915"/>
          </a:xfrm>
          <a:prstGeom prst="rect">
            <a:avLst/>
          </a:prstGeom>
          <a:noFill/>
        </p:spPr>
        <p:txBody>
          <a:bodyPr wrap="square">
            <a:spAutoFit/>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Por ejemplo una solución para n = 4 es (3,4,1,2) Matricialmente se representa:</a:t>
            </a:r>
          </a:p>
        </p:txBody>
      </p:sp>
      <p:graphicFrame>
        <p:nvGraphicFramePr>
          <p:cNvPr id="7" name="Table 6">
            <a:extLst>
              <a:ext uri="{FF2B5EF4-FFF2-40B4-BE49-F238E27FC236}">
                <a16:creationId xmlns:a16="http://schemas.microsoft.com/office/drawing/2014/main" id="{8CF9DF5C-26E0-42F7-A50A-3E73BA814863}"/>
              </a:ext>
            </a:extLst>
          </p:cNvPr>
          <p:cNvGraphicFramePr>
            <a:graphicFrameLocks noGrp="1"/>
          </p:cNvGraphicFramePr>
          <p:nvPr>
            <p:extLst>
              <p:ext uri="{D42A27DB-BD31-4B8C-83A1-F6EECF244321}">
                <p14:modId xmlns:p14="http://schemas.microsoft.com/office/powerpoint/2010/main" val="3235252293"/>
              </p:ext>
            </p:extLst>
          </p:nvPr>
        </p:nvGraphicFramePr>
        <p:xfrm>
          <a:off x="681386" y="3964936"/>
          <a:ext cx="6098580" cy="1886208"/>
        </p:xfrm>
        <a:graphic>
          <a:graphicData uri="http://schemas.openxmlformats.org/drawingml/2006/table">
            <a:tbl>
              <a:tblPr firstRow="1" firstCol="1" bandRow="1">
                <a:tableStyleId>{5C22544A-7EE6-4342-B048-85BDC9FD1C3A}</a:tableStyleId>
              </a:tblPr>
              <a:tblGrid>
                <a:gridCol w="1125892">
                  <a:extLst>
                    <a:ext uri="{9D8B030D-6E8A-4147-A177-3AD203B41FA5}">
                      <a16:colId xmlns:a16="http://schemas.microsoft.com/office/drawing/2014/main" val="1467658924"/>
                    </a:ext>
                  </a:extLst>
                </a:gridCol>
                <a:gridCol w="1243172">
                  <a:extLst>
                    <a:ext uri="{9D8B030D-6E8A-4147-A177-3AD203B41FA5}">
                      <a16:colId xmlns:a16="http://schemas.microsoft.com/office/drawing/2014/main" val="1433495626"/>
                    </a:ext>
                  </a:extLst>
                </a:gridCol>
                <a:gridCol w="1243172">
                  <a:extLst>
                    <a:ext uri="{9D8B030D-6E8A-4147-A177-3AD203B41FA5}">
                      <a16:colId xmlns:a16="http://schemas.microsoft.com/office/drawing/2014/main" val="557358222"/>
                    </a:ext>
                  </a:extLst>
                </a:gridCol>
                <a:gridCol w="1243172">
                  <a:extLst>
                    <a:ext uri="{9D8B030D-6E8A-4147-A177-3AD203B41FA5}">
                      <a16:colId xmlns:a16="http://schemas.microsoft.com/office/drawing/2014/main" val="2759699095"/>
                    </a:ext>
                  </a:extLst>
                </a:gridCol>
                <a:gridCol w="1243172">
                  <a:extLst>
                    <a:ext uri="{9D8B030D-6E8A-4147-A177-3AD203B41FA5}">
                      <a16:colId xmlns:a16="http://schemas.microsoft.com/office/drawing/2014/main" val="2731298458"/>
                    </a:ext>
                  </a:extLst>
                </a:gridCol>
              </a:tblGrid>
              <a:tr h="417516">
                <a:tc>
                  <a:txBody>
                    <a:bodyPr/>
                    <a:lstStyle/>
                    <a:p>
                      <a:pPr>
                        <a:lnSpc>
                          <a:spcPct val="107000"/>
                        </a:lnSpc>
                        <a:spcAft>
                          <a:spcPts val="800"/>
                        </a:spcAft>
                      </a:pPr>
                      <a:r>
                        <a:rPr lang="es-MX" sz="1100" dirty="0">
                          <a:effectLst/>
                        </a:rPr>
                        <a:t> </a:t>
                      </a:r>
                      <a:endParaRPr lang="es-MX"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columna 1</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columna 2</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columna 3</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columna 4</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4073038240"/>
                  </a:ext>
                </a:extLst>
              </a:tr>
              <a:tr h="367173">
                <a:tc>
                  <a:txBody>
                    <a:bodyPr/>
                    <a:lstStyle/>
                    <a:p>
                      <a:pPr>
                        <a:lnSpc>
                          <a:spcPct val="107000"/>
                        </a:lnSpc>
                        <a:spcAft>
                          <a:spcPts val="800"/>
                        </a:spcAft>
                      </a:pPr>
                      <a:r>
                        <a:rPr lang="es-MX" sz="1100">
                          <a:effectLst/>
                        </a:rPr>
                        <a:t>Reina 1</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q1</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714297409"/>
                  </a:ext>
                </a:extLst>
              </a:tr>
              <a:tr h="367173">
                <a:tc>
                  <a:txBody>
                    <a:bodyPr/>
                    <a:lstStyle/>
                    <a:p>
                      <a:pPr>
                        <a:lnSpc>
                          <a:spcPct val="107000"/>
                        </a:lnSpc>
                        <a:spcAft>
                          <a:spcPts val="800"/>
                        </a:spcAft>
                      </a:pPr>
                      <a:r>
                        <a:rPr lang="es-MX" sz="1100">
                          <a:effectLst/>
                        </a:rPr>
                        <a:t>Reina 2</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q2</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518355756"/>
                  </a:ext>
                </a:extLst>
              </a:tr>
              <a:tr h="367173">
                <a:tc>
                  <a:txBody>
                    <a:bodyPr/>
                    <a:lstStyle/>
                    <a:p>
                      <a:pPr>
                        <a:lnSpc>
                          <a:spcPct val="107000"/>
                        </a:lnSpc>
                        <a:spcAft>
                          <a:spcPts val="800"/>
                        </a:spcAft>
                      </a:pPr>
                      <a:r>
                        <a:rPr lang="es-MX" sz="1100">
                          <a:effectLst/>
                        </a:rPr>
                        <a:t>Reina 3</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q3</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123203793"/>
                  </a:ext>
                </a:extLst>
              </a:tr>
              <a:tr h="367173">
                <a:tc>
                  <a:txBody>
                    <a:bodyPr/>
                    <a:lstStyle/>
                    <a:p>
                      <a:pPr>
                        <a:lnSpc>
                          <a:spcPct val="107000"/>
                        </a:lnSpc>
                        <a:spcAft>
                          <a:spcPts val="800"/>
                        </a:spcAft>
                      </a:pPr>
                      <a:r>
                        <a:rPr lang="es-MX" sz="1100">
                          <a:effectLst/>
                        </a:rPr>
                        <a:t>Reina 4</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q4</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dirty="0">
                          <a:effectLst/>
                        </a:rPr>
                        <a:t> </a:t>
                      </a:r>
                      <a:endParaRPr lang="es-MX"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844236493"/>
                  </a:ext>
                </a:extLst>
              </a:tr>
            </a:tbl>
          </a:graphicData>
        </a:graphic>
      </p:graphicFrame>
      <p:sp>
        <p:nvSpPr>
          <p:cNvPr id="9" name="TextBox 8">
            <a:extLst>
              <a:ext uri="{FF2B5EF4-FFF2-40B4-BE49-F238E27FC236}">
                <a16:creationId xmlns:a16="http://schemas.microsoft.com/office/drawing/2014/main" id="{9B9EE900-ABCE-4C14-997E-C06142443FE6}"/>
              </a:ext>
            </a:extLst>
          </p:cNvPr>
          <p:cNvSpPr txBox="1"/>
          <p:nvPr/>
        </p:nvSpPr>
        <p:spPr>
          <a:xfrm>
            <a:off x="7109847" y="4532488"/>
            <a:ext cx="4529379" cy="865173"/>
          </a:xfrm>
          <a:prstGeom prst="rect">
            <a:avLst/>
          </a:prstGeom>
          <a:noFill/>
        </p:spPr>
        <p:txBody>
          <a:bodyPr wrap="square">
            <a:spAutoFit/>
          </a:bodyPr>
          <a:lstStyle/>
          <a:p>
            <a:pPr>
              <a:lnSpc>
                <a:spcPct val="107000"/>
              </a:lnSpc>
              <a:spcAft>
                <a:spcPts val="800"/>
              </a:spcAft>
            </a:pPr>
            <a:r>
              <a:rPr lang="en-US" sz="2400" dirty="0">
                <a:effectLst/>
                <a:latin typeface="Calibri" panose="020F0502020204030204" pitchFamily="34" charset="0"/>
                <a:ea typeface="Calibri" panose="020F0502020204030204" pitchFamily="34" charset="0"/>
                <a:cs typeface="Arial" panose="020B0604020202020204" pitchFamily="34" charset="0"/>
              </a:rPr>
              <a:t>Hay 4 </a:t>
            </a:r>
            <a:r>
              <a:rPr lang="en-US" sz="2400" dirty="0" err="1">
                <a:effectLst/>
                <a:latin typeface="Calibri" panose="020F0502020204030204" pitchFamily="34" charset="0"/>
                <a:ea typeface="Calibri" panose="020F0502020204030204" pitchFamily="34" charset="0"/>
                <a:cs typeface="Arial" panose="020B0604020202020204" pitchFamily="34" charset="0"/>
              </a:rPr>
              <a:t>colisiones</a:t>
            </a:r>
            <a:r>
              <a:rPr lang="en-US" sz="2400" dirty="0">
                <a:effectLst/>
                <a:latin typeface="Calibri" panose="020F0502020204030204" pitchFamily="34" charset="0"/>
                <a:ea typeface="Calibri" panose="020F0502020204030204" pitchFamily="34" charset="0"/>
                <a:cs typeface="Arial" panose="020B0604020202020204" pitchFamily="34" charset="0"/>
              </a:rPr>
              <a:t> {(1,2) (3,4) (1,3) (2,4,)}</a:t>
            </a:r>
            <a:endParaRPr lang="es-MX"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99279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35A1-457A-4611-A342-AEA36CF1BC29}"/>
              </a:ext>
            </a:extLst>
          </p:cNvPr>
          <p:cNvSpPr>
            <a:spLocks noGrp="1"/>
          </p:cNvSpPr>
          <p:nvPr>
            <p:ph type="title"/>
          </p:nvPr>
        </p:nvSpPr>
        <p:spPr/>
        <p:txBody>
          <a:bodyPr/>
          <a:lstStyle/>
          <a:p>
            <a:endParaRPr lang="es-MX"/>
          </a:p>
        </p:txBody>
      </p:sp>
      <p:pic>
        <p:nvPicPr>
          <p:cNvPr id="5" name="Content Placeholder 4">
            <a:extLst>
              <a:ext uri="{FF2B5EF4-FFF2-40B4-BE49-F238E27FC236}">
                <a16:creationId xmlns:a16="http://schemas.microsoft.com/office/drawing/2014/main" id="{D3FFD381-B53B-4FCE-B65F-BB0813B8B8FB}"/>
              </a:ext>
            </a:extLst>
          </p:cNvPr>
          <p:cNvPicPr>
            <a:picLocks noGrp="1"/>
          </p:cNvPicPr>
          <p:nvPr>
            <p:ph idx="1"/>
          </p:nvPr>
        </p:nvPicPr>
        <p:blipFill>
          <a:blip r:embed="rId2"/>
          <a:stretch>
            <a:fillRect/>
          </a:stretch>
        </p:blipFill>
        <p:spPr>
          <a:xfrm>
            <a:off x="838199" y="3879756"/>
            <a:ext cx="7422398" cy="2613119"/>
          </a:xfrm>
          <a:prstGeom prst="rect">
            <a:avLst/>
          </a:prstGeom>
        </p:spPr>
      </p:pic>
      <p:sp>
        <p:nvSpPr>
          <p:cNvPr id="7" name="TextBox 6">
            <a:extLst>
              <a:ext uri="{FF2B5EF4-FFF2-40B4-BE49-F238E27FC236}">
                <a16:creationId xmlns:a16="http://schemas.microsoft.com/office/drawing/2014/main" id="{E68CAFDB-C863-41DC-B395-93EBE1F5554C}"/>
              </a:ext>
            </a:extLst>
          </p:cNvPr>
          <p:cNvSpPr txBox="1"/>
          <p:nvPr/>
        </p:nvSpPr>
        <p:spPr>
          <a:xfrm>
            <a:off x="838199" y="1829066"/>
            <a:ext cx="10692539" cy="2050690"/>
          </a:xfrm>
          <a:prstGeom prst="rect">
            <a:avLst/>
          </a:prstGeom>
          <a:noFill/>
        </p:spPr>
        <p:txBody>
          <a:bodyPr wrap="square">
            <a:spAutoFit/>
          </a:bodyPr>
          <a:lstStyle/>
          <a:p>
            <a:pPr>
              <a:lnSpc>
                <a:spcPct val="107000"/>
              </a:lnSpc>
              <a:spcAft>
                <a:spcPts val="800"/>
              </a:spcAft>
            </a:pPr>
            <a:r>
              <a:rPr lang="es-MX" sz="2400" dirty="0">
                <a:effectLst/>
                <a:latin typeface="Calibri" panose="020F0502020204030204" pitchFamily="34" charset="0"/>
                <a:ea typeface="Calibri" panose="020F0502020204030204" pitchFamily="34" charset="0"/>
                <a:cs typeface="Arial" panose="020B0604020202020204" pitchFamily="34" charset="0"/>
              </a:rPr>
              <a:t>Este problema puede resolverse de varias formas, por ejemplo enumerando todas las posibles alternativas y evaluando si se producen colisiones, en cuyo caso se tendría que evaluar factorial de n posibles soluciones. Cuando n es igual a 4 la cantidad de soluciones alternativas es de 24 y como se puede ver en el Anexo 4.1 hay 2 configuraciones que producen cero colisiones:</a:t>
            </a:r>
          </a:p>
        </p:txBody>
      </p:sp>
    </p:spTree>
    <p:extLst>
      <p:ext uri="{BB962C8B-B14F-4D97-AF65-F5344CB8AC3E}">
        <p14:creationId xmlns:p14="http://schemas.microsoft.com/office/powerpoint/2010/main" val="154988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419C-72B9-4BA9-86A5-77975E7EF3A9}"/>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3C328AFF-E59B-4F5B-A1AF-5F55D107CD7A}"/>
              </a:ext>
            </a:extLst>
          </p:cNvPr>
          <p:cNvSpPr>
            <a:spLocks noGrp="1"/>
          </p:cNvSpPr>
          <p:nvPr>
            <p:ph idx="1"/>
          </p:nvPr>
        </p:nvSpPr>
        <p:spPr/>
        <p:txBody>
          <a:bodyPr>
            <a:normAutofit fontScale="92500" lnSpcReduction="10000"/>
          </a:bodyPr>
          <a:lstStyle/>
          <a:p>
            <a:r>
              <a:rPr lang="es-MX" dirty="0"/>
              <a:t>Observar que si se utiliza un método de búsqueda local, como el </a:t>
            </a:r>
            <a:r>
              <a:rPr lang="es-MX" dirty="0" err="1"/>
              <a:t>greedy</a:t>
            </a:r>
            <a:r>
              <a:rPr lang="es-MX" dirty="0"/>
              <a:t>, y suponiendo que como punto de partida se asigna la reina 1 a la columna 1 (ver las seis primeras alternativas en el anexo 4.1) aunque se permute exhaustivamente las otras 3 sólo se consigue un óptimo local, es decir el mínimo de colisiones posibles es una colisión y ya no se podría mejorar. (queda atrapado en un óptimo local), es decir si se fija la reina 1 en la columna 1 nunca se encontrará una configuración con cero colisiones.</a:t>
            </a:r>
          </a:p>
          <a:p>
            <a:r>
              <a:rPr lang="es-MX" dirty="0"/>
              <a:t>Se tendría que volver a utilizar el método </a:t>
            </a:r>
            <a:r>
              <a:rPr lang="es-MX" dirty="0" err="1"/>
              <a:t>greedy</a:t>
            </a:r>
            <a:r>
              <a:rPr lang="es-MX" dirty="0"/>
              <a:t> tomando como punto de partida a la reina 2 en la columna 1 para encontrar cero colisiones en la solución (2,4,3,1). Cabe anotar que en los métodos de búsqueda heurísticos no se dispone de teoremas como el de </a:t>
            </a:r>
            <a:r>
              <a:rPr lang="es-MX" dirty="0" err="1"/>
              <a:t>Khun</a:t>
            </a:r>
            <a:r>
              <a:rPr lang="es-MX" dirty="0"/>
              <a:t> Tucker para la programación matemática, con el que es posible determinar si una solución dada es óptima global.</a:t>
            </a:r>
          </a:p>
          <a:p>
            <a:endParaRPr lang="es-MX" dirty="0"/>
          </a:p>
        </p:txBody>
      </p:sp>
    </p:spTree>
    <p:extLst>
      <p:ext uri="{BB962C8B-B14F-4D97-AF65-F5344CB8AC3E}">
        <p14:creationId xmlns:p14="http://schemas.microsoft.com/office/powerpoint/2010/main" val="1960514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A80D-B75F-4AAA-8EA3-35C9467F9DF9}"/>
              </a:ext>
            </a:extLst>
          </p:cNvPr>
          <p:cNvSpPr>
            <a:spLocks noGrp="1"/>
          </p:cNvSpPr>
          <p:nvPr>
            <p:ph type="title"/>
          </p:nvPr>
        </p:nvSpPr>
        <p:spPr/>
        <p:txBody>
          <a:bodyPr>
            <a:normAutofit fontScale="90000"/>
          </a:bodyPr>
          <a:lstStyle/>
          <a:p>
            <a:r>
              <a:rPr lang="es-MX" dirty="0"/>
              <a:t>Árbol de expansión mínima (MST)</a:t>
            </a:r>
            <a:br>
              <a:rPr lang="es-MX" dirty="0"/>
            </a:br>
            <a:r>
              <a:rPr lang="es-MX" dirty="0"/>
              <a:t>Descripción detallada del problema</a:t>
            </a:r>
            <a:br>
              <a:rPr lang="es-MX" dirty="0"/>
            </a:br>
            <a:endParaRPr lang="es-MX" dirty="0"/>
          </a:p>
        </p:txBody>
      </p:sp>
      <p:sp>
        <p:nvSpPr>
          <p:cNvPr id="3" name="Content Placeholder 2">
            <a:extLst>
              <a:ext uri="{FF2B5EF4-FFF2-40B4-BE49-F238E27FC236}">
                <a16:creationId xmlns:a16="http://schemas.microsoft.com/office/drawing/2014/main" id="{9BDC1020-53DA-45D7-A444-6A35AED3EB6D}"/>
              </a:ext>
            </a:extLst>
          </p:cNvPr>
          <p:cNvSpPr>
            <a:spLocks noGrp="1"/>
          </p:cNvSpPr>
          <p:nvPr>
            <p:ph idx="1"/>
          </p:nvPr>
        </p:nvSpPr>
        <p:spPr/>
        <p:txBody>
          <a:bodyPr/>
          <a:lstStyle/>
          <a:p>
            <a:r>
              <a:rPr lang="es-MX" dirty="0">
                <a:effectLst/>
                <a:latin typeface="Calibri" panose="020F0502020204030204" pitchFamily="34" charset="0"/>
                <a:ea typeface="Calibri" panose="020F0502020204030204" pitchFamily="34" charset="0"/>
                <a:cs typeface="Arial" panose="020B0604020202020204" pitchFamily="34" charset="0"/>
              </a:rPr>
              <a:t>El algoritmo del árbol de expansión mínima es un modelo de optimización de redes que consiste en enlazar todos los nodos de la red de forma directa y/o indirecta con el objetivo de que la longitud total de los arcos o ramales sea mínima (entiéndase por longitud del arco una cantidad variable Según el contexto operacional de minimización, y que puede bien representar una distancia o unidad de medida). </a:t>
            </a:r>
          </a:p>
          <a:p>
            <a:r>
              <a:rPr lang="es-MX" dirty="0">
                <a:effectLst/>
                <a:latin typeface="Calibri" panose="020F0502020204030204" pitchFamily="34" charset="0"/>
                <a:ea typeface="Calibri" panose="020F0502020204030204" pitchFamily="34" charset="0"/>
                <a:cs typeface="Arial" panose="020B0604020202020204" pitchFamily="34" charset="0"/>
              </a:rPr>
              <a:t>El árbol de expansión mínima es apropiado para problemas en los cuales la redundancia es expansiva, o el flujo a lo largo de los arcos se considera instantáneo. </a:t>
            </a:r>
          </a:p>
          <a:p>
            <a:endParaRPr lang="es-MX" dirty="0"/>
          </a:p>
        </p:txBody>
      </p:sp>
    </p:spTree>
    <p:extLst>
      <p:ext uri="{BB962C8B-B14F-4D97-AF65-F5344CB8AC3E}">
        <p14:creationId xmlns:p14="http://schemas.microsoft.com/office/powerpoint/2010/main" val="396427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C16A-12EA-4968-A84D-0C6B23563ADB}"/>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AA796A5C-D0AE-4F0D-AE91-61BB6F21E201}"/>
              </a:ext>
            </a:extLst>
          </p:cNvPr>
          <p:cNvSpPr>
            <a:spLocks noGrp="1"/>
          </p:cNvSpPr>
          <p:nvPr>
            <p:ph idx="1"/>
          </p:nvPr>
        </p:nvSpPr>
        <p:spPr/>
        <p:txBody>
          <a:bodyPr>
            <a:normAutofit lnSpcReduction="10000"/>
          </a:bodyPr>
          <a:lstStyle/>
          <a:p>
            <a:r>
              <a:rPr lang="es-MX" sz="2800" dirty="0">
                <a:effectLst/>
                <a:latin typeface="Calibri" panose="020F0502020204030204" pitchFamily="34" charset="0"/>
                <a:ea typeface="Calibri" panose="020F0502020204030204" pitchFamily="34" charset="0"/>
                <a:cs typeface="Arial" panose="020B0604020202020204" pitchFamily="34" charset="0"/>
              </a:rPr>
              <a:t>El problema surge cuando todos los nodos de una red deben conectarse entre ellos sin formar un ciclo. La aplicación de estos problemas de optimización se ubica en las redes de comunicación eléctrica, telefónica, carretera, ferroviaria, aérea, marítima, hidráulica o de gas, etc. donde los nodos representan puntos de consumo eléctrico, teléfonos, aeropuertos, computadoras y los arcos podrían ser de alta tensión, cable de fibra óptica, rutas aéreas, agua, gas etc. </a:t>
            </a:r>
          </a:p>
          <a:p>
            <a:r>
              <a:rPr lang="es-MX" sz="2800" dirty="0">
                <a:effectLst/>
                <a:latin typeface="Calibri" panose="020F0502020204030204" pitchFamily="34" charset="0"/>
                <a:ea typeface="Calibri" panose="020F0502020204030204" pitchFamily="34" charset="0"/>
                <a:cs typeface="Arial" panose="020B0604020202020204" pitchFamily="34" charset="0"/>
              </a:rPr>
              <a:t>También se le conoce como árbol generador mínimo, es una red conexa y ponderada que se refiere a utilizar los arcos de la red para llegar a todos los nodos de esta, de manera tal que se minimiza la longitud total. Para su solución se emplean los algoritmos de Prim y Kruskal.</a:t>
            </a:r>
          </a:p>
          <a:p>
            <a:endParaRPr lang="es-MX" dirty="0"/>
          </a:p>
        </p:txBody>
      </p:sp>
    </p:spTree>
    <p:extLst>
      <p:ext uri="{BB962C8B-B14F-4D97-AF65-F5344CB8AC3E}">
        <p14:creationId xmlns:p14="http://schemas.microsoft.com/office/powerpoint/2010/main" val="870503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784A-68B5-4FB1-9E4D-3C01B74C7AD1}"/>
              </a:ext>
            </a:extLst>
          </p:cNvPr>
          <p:cNvSpPr>
            <a:spLocks noGrp="1"/>
          </p:cNvSpPr>
          <p:nvPr>
            <p:ph type="title"/>
          </p:nvPr>
        </p:nvSpPr>
        <p:spPr/>
        <p:txBody>
          <a:bodyPr/>
          <a:lstStyle/>
          <a:p>
            <a:r>
              <a:rPr lang="es-MX" dirty="0"/>
              <a:t>¿Qué es el árbol de expansión de peso mínimo? </a:t>
            </a:r>
          </a:p>
        </p:txBody>
      </p:sp>
      <p:sp>
        <p:nvSpPr>
          <p:cNvPr id="3" name="Content Placeholder 2">
            <a:extLst>
              <a:ext uri="{FF2B5EF4-FFF2-40B4-BE49-F238E27FC236}">
                <a16:creationId xmlns:a16="http://schemas.microsoft.com/office/drawing/2014/main" id="{66E74333-C62C-45A7-9422-85AD2F84B6D3}"/>
              </a:ext>
            </a:extLst>
          </p:cNvPr>
          <p:cNvSpPr>
            <a:spLocks noGrp="1"/>
          </p:cNvSpPr>
          <p:nvPr>
            <p:ph idx="1"/>
          </p:nvPr>
        </p:nvSpPr>
        <p:spPr/>
        <p:txBody>
          <a:bodyPr>
            <a:normAutofit fontScale="92500" lnSpcReduction="20000"/>
          </a:bodyPr>
          <a:lstStyle/>
          <a:p>
            <a:r>
              <a:rPr lang="es-MX" dirty="0"/>
              <a:t>Antes de abordar a profundidad el funcionamiento de este importante algoritmo, descubramos un poco sobre su historia. Esté algoritmo diseñado para diseñar un árbol de expansión mínima fue desarrollado por el científico checo </a:t>
            </a:r>
            <a:r>
              <a:rPr lang="es-MX" dirty="0" err="1"/>
              <a:t>Otakar</a:t>
            </a:r>
            <a:r>
              <a:rPr lang="es-MX" dirty="0"/>
              <a:t> </a:t>
            </a:r>
            <a:r>
              <a:rPr lang="es-MX" dirty="0" err="1"/>
              <a:t>Boruvka</a:t>
            </a:r>
            <a:r>
              <a:rPr lang="es-MX" dirty="0"/>
              <a:t> en 1926. Este algoritmo nace en el intento de encontrar una red eléctrica que fuese eficiente para Moravia. A partir de este algoritmo nace lo que conocemos </a:t>
            </a:r>
            <a:r>
              <a:rPr lang="es-MX" dirty="0" err="1"/>
              <a:t>comoárbol</a:t>
            </a:r>
            <a:r>
              <a:rPr lang="es-MX" dirty="0"/>
              <a:t> de expansión de peso </a:t>
            </a:r>
            <a:r>
              <a:rPr lang="es-MX" dirty="0" err="1"/>
              <a:t>mínimoque</a:t>
            </a:r>
            <a:r>
              <a:rPr lang="es-MX" dirty="0"/>
              <a:t> comienza desde un vértice especificado dentro de un grafo y encuentra todos los vértices a los que tiene accesibilidad determinando el conjunto de relaciones que conectan los nodos con un valor de peso del menor tamaño posible. Un algoritmo de árbol de mínima expansión (MST, por sus siglas en inglés, "</a:t>
            </a:r>
            <a:r>
              <a:rPr lang="es-MX" dirty="0" err="1"/>
              <a:t>Minimum</a:t>
            </a:r>
            <a:r>
              <a:rPr lang="es-MX" dirty="0"/>
              <a:t> </a:t>
            </a:r>
            <a:r>
              <a:rPr lang="es-MX" dirty="0" err="1"/>
              <a:t>Spanning</a:t>
            </a:r>
            <a:r>
              <a:rPr lang="es-MX" dirty="0"/>
              <a:t> </a:t>
            </a:r>
            <a:r>
              <a:rPr lang="es-MX" dirty="0" err="1"/>
              <a:t>Tree</a:t>
            </a:r>
            <a:r>
              <a:rPr lang="es-MX" dirty="0"/>
              <a:t>") es un procedimiento utilizado en teoría de grafos y redes para encontrar un subconjunto de aristas (o conexiones) que conectan todos los nodos (o vértices) de un grafo sin ciclos y con el peso total mínimo posible.</a:t>
            </a:r>
          </a:p>
        </p:txBody>
      </p:sp>
    </p:spTree>
    <p:extLst>
      <p:ext uri="{BB962C8B-B14F-4D97-AF65-F5344CB8AC3E}">
        <p14:creationId xmlns:p14="http://schemas.microsoft.com/office/powerpoint/2010/main" val="3185305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B672A-9983-43DB-9C45-D9B05760B716}"/>
              </a:ext>
            </a:extLst>
          </p:cNvPr>
          <p:cNvSpPr>
            <a:spLocks noGrp="1"/>
          </p:cNvSpPr>
          <p:nvPr>
            <p:ph type="title"/>
          </p:nvPr>
        </p:nvSpPr>
        <p:spPr/>
        <p:txBody>
          <a:bodyPr/>
          <a:lstStyle/>
          <a:p>
            <a:r>
              <a:rPr lang="es-MX" dirty="0"/>
              <a:t>Representación Algoritmo de Kruskal</a:t>
            </a:r>
          </a:p>
        </p:txBody>
      </p:sp>
      <p:pic>
        <p:nvPicPr>
          <p:cNvPr id="4" name="Content Placeholder 3">
            <a:extLst>
              <a:ext uri="{FF2B5EF4-FFF2-40B4-BE49-F238E27FC236}">
                <a16:creationId xmlns:a16="http://schemas.microsoft.com/office/drawing/2014/main" id="{73E29D28-0A49-417E-8C77-9F4C8AF56234}"/>
              </a:ext>
            </a:extLst>
          </p:cNvPr>
          <p:cNvPicPr>
            <a:picLocks noGrp="1"/>
          </p:cNvPicPr>
          <p:nvPr>
            <p:ph idx="1"/>
          </p:nvPr>
        </p:nvPicPr>
        <p:blipFill>
          <a:blip r:embed="rId2"/>
          <a:stretch>
            <a:fillRect/>
          </a:stretch>
        </p:blipFill>
        <p:spPr>
          <a:xfrm>
            <a:off x="838200" y="2579429"/>
            <a:ext cx="10515600" cy="2843730"/>
          </a:xfrm>
          <a:prstGeom prst="rect">
            <a:avLst/>
          </a:prstGeom>
        </p:spPr>
      </p:pic>
    </p:spTree>
    <p:extLst>
      <p:ext uri="{BB962C8B-B14F-4D97-AF65-F5344CB8AC3E}">
        <p14:creationId xmlns:p14="http://schemas.microsoft.com/office/powerpoint/2010/main" val="3346400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1D85-E80F-4FF1-9D50-703AAF8060CA}"/>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23018121-6947-4B24-9844-DC6250E5621D}"/>
              </a:ext>
            </a:extLst>
          </p:cNvPr>
          <p:cNvPicPr>
            <a:picLocks noGrp="1"/>
          </p:cNvPicPr>
          <p:nvPr>
            <p:ph idx="1"/>
          </p:nvPr>
        </p:nvPicPr>
        <p:blipFill>
          <a:blip r:embed="rId2"/>
          <a:stretch>
            <a:fillRect/>
          </a:stretch>
        </p:blipFill>
        <p:spPr>
          <a:xfrm>
            <a:off x="1942520" y="1891212"/>
            <a:ext cx="8306959" cy="4220164"/>
          </a:xfrm>
          <a:prstGeom prst="rect">
            <a:avLst/>
          </a:prstGeom>
        </p:spPr>
      </p:pic>
    </p:spTree>
    <p:extLst>
      <p:ext uri="{BB962C8B-B14F-4D97-AF65-F5344CB8AC3E}">
        <p14:creationId xmlns:p14="http://schemas.microsoft.com/office/powerpoint/2010/main" val="2206679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F305-BEFD-4FF6-8EA7-CE7C5A0F9147}"/>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0F750E13-E4EB-48DF-8289-27EF7128DB62}"/>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08E38832-BB1E-4804-B3CE-79331050C4B2}"/>
              </a:ext>
            </a:extLst>
          </p:cNvPr>
          <p:cNvPicPr/>
          <p:nvPr/>
        </p:nvPicPr>
        <p:blipFill>
          <a:blip r:embed="rId2"/>
          <a:stretch>
            <a:fillRect/>
          </a:stretch>
        </p:blipFill>
        <p:spPr>
          <a:xfrm>
            <a:off x="483870" y="2104298"/>
            <a:ext cx="5612130" cy="3258820"/>
          </a:xfrm>
          <a:prstGeom prst="rect">
            <a:avLst/>
          </a:prstGeom>
        </p:spPr>
      </p:pic>
      <p:pic>
        <p:nvPicPr>
          <p:cNvPr id="5" name="Picture 4">
            <a:extLst>
              <a:ext uri="{FF2B5EF4-FFF2-40B4-BE49-F238E27FC236}">
                <a16:creationId xmlns:a16="http://schemas.microsoft.com/office/drawing/2014/main" id="{4DD2D15A-3791-4F63-95F0-8BE27825F876}"/>
              </a:ext>
            </a:extLst>
          </p:cNvPr>
          <p:cNvPicPr/>
          <p:nvPr/>
        </p:nvPicPr>
        <p:blipFill>
          <a:blip r:embed="rId3"/>
          <a:stretch>
            <a:fillRect/>
          </a:stretch>
        </p:blipFill>
        <p:spPr>
          <a:xfrm>
            <a:off x="6450330" y="2104298"/>
            <a:ext cx="5126904" cy="3362325"/>
          </a:xfrm>
          <a:prstGeom prst="rect">
            <a:avLst/>
          </a:prstGeom>
        </p:spPr>
      </p:pic>
    </p:spTree>
    <p:extLst>
      <p:ext uri="{BB962C8B-B14F-4D97-AF65-F5344CB8AC3E}">
        <p14:creationId xmlns:p14="http://schemas.microsoft.com/office/powerpoint/2010/main" val="152894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57E7-0D9E-4F0D-B54E-31B0B68A53C2}"/>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7741707F-361F-49DF-A813-B80128A25E24}"/>
              </a:ext>
            </a:extLst>
          </p:cNvPr>
          <p:cNvPicPr>
            <a:picLocks noGrp="1"/>
          </p:cNvPicPr>
          <p:nvPr>
            <p:ph idx="1"/>
          </p:nvPr>
        </p:nvPicPr>
        <p:blipFill>
          <a:blip r:embed="rId2"/>
          <a:stretch>
            <a:fillRect/>
          </a:stretch>
        </p:blipFill>
        <p:spPr>
          <a:xfrm>
            <a:off x="311915" y="1888721"/>
            <a:ext cx="5995895" cy="4047129"/>
          </a:xfrm>
          <a:prstGeom prst="rect">
            <a:avLst/>
          </a:prstGeom>
        </p:spPr>
      </p:pic>
      <p:pic>
        <p:nvPicPr>
          <p:cNvPr id="5" name="Picture 4">
            <a:extLst>
              <a:ext uri="{FF2B5EF4-FFF2-40B4-BE49-F238E27FC236}">
                <a16:creationId xmlns:a16="http://schemas.microsoft.com/office/drawing/2014/main" id="{57AF0345-A709-4248-B809-60FC8B74F07A}"/>
              </a:ext>
            </a:extLst>
          </p:cNvPr>
          <p:cNvPicPr/>
          <p:nvPr/>
        </p:nvPicPr>
        <p:blipFill>
          <a:blip r:embed="rId3"/>
          <a:stretch>
            <a:fillRect/>
          </a:stretch>
        </p:blipFill>
        <p:spPr>
          <a:xfrm>
            <a:off x="6307810" y="1888720"/>
            <a:ext cx="5572275" cy="4047129"/>
          </a:xfrm>
          <a:prstGeom prst="rect">
            <a:avLst/>
          </a:prstGeom>
        </p:spPr>
      </p:pic>
    </p:spTree>
    <p:extLst>
      <p:ext uri="{BB962C8B-B14F-4D97-AF65-F5344CB8AC3E}">
        <p14:creationId xmlns:p14="http://schemas.microsoft.com/office/powerpoint/2010/main" val="118691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39BD-2266-491E-8A3D-585A190815AB}"/>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AFCA00E6-5AD8-4411-A642-7FD80D102279}"/>
              </a:ext>
            </a:extLst>
          </p:cNvPr>
          <p:cNvSpPr>
            <a:spLocks noGrp="1"/>
          </p:cNvSpPr>
          <p:nvPr>
            <p:ph idx="1"/>
          </p:nvPr>
        </p:nvSpPr>
        <p:spPr/>
        <p:txBody>
          <a:bodyPr/>
          <a:lstStyle/>
          <a:p>
            <a:r>
              <a:rPr lang="es-MX" sz="1800" dirty="0">
                <a:effectLst/>
                <a:latin typeface="Calibri" panose="020F0502020204030204" pitchFamily="34" charset="0"/>
                <a:ea typeface="Calibri" panose="020F0502020204030204" pitchFamily="34" charset="0"/>
                <a:cs typeface="Arial" panose="020B0604020202020204" pitchFamily="34" charset="0"/>
              </a:rPr>
              <a:t>El Job-Shop </a:t>
            </a:r>
            <a:r>
              <a:rPr lang="es-MX" sz="1800" dirty="0" err="1">
                <a:effectLst/>
                <a:latin typeface="Calibri" panose="020F0502020204030204" pitchFamily="34" charset="0"/>
                <a:ea typeface="Calibri" panose="020F0502020204030204" pitchFamily="34" charset="0"/>
                <a:cs typeface="Arial" panose="020B0604020202020204" pitchFamily="34" charset="0"/>
              </a:rPr>
              <a:t>Scheduling</a:t>
            </a:r>
            <a:r>
              <a:rPr lang="es-MX" sz="1800" dirty="0">
                <a:effectLst/>
                <a:latin typeface="Calibri" panose="020F0502020204030204" pitchFamily="34" charset="0"/>
                <a:ea typeface="Calibri" panose="020F0502020204030204" pitchFamily="34" charset="0"/>
                <a:cs typeface="Arial" panose="020B0604020202020204" pitchFamily="34" charset="0"/>
              </a:rPr>
              <a:t> </a:t>
            </a:r>
            <a:r>
              <a:rPr lang="es-MX" sz="1800" dirty="0" err="1">
                <a:effectLst/>
                <a:latin typeface="Calibri" panose="020F0502020204030204" pitchFamily="34" charset="0"/>
                <a:ea typeface="Calibri" panose="020F0502020204030204" pitchFamily="34" charset="0"/>
                <a:cs typeface="Arial" panose="020B0604020202020204" pitchFamily="34" charset="0"/>
              </a:rPr>
              <a:t>Problem</a:t>
            </a:r>
            <a:r>
              <a:rPr lang="es-MX" sz="1800" dirty="0">
                <a:effectLst/>
                <a:latin typeface="Calibri" panose="020F0502020204030204" pitchFamily="34" charset="0"/>
                <a:ea typeface="Calibri" panose="020F0502020204030204" pitchFamily="34" charset="0"/>
                <a:cs typeface="Arial" panose="020B0604020202020204" pitchFamily="34" charset="0"/>
              </a:rPr>
              <a:t> (JSSP) y la asignación de operarios son dos problemas NP-</a:t>
            </a:r>
            <a:r>
              <a:rPr lang="es-MX" sz="1800" dirty="0" err="1">
                <a:effectLst/>
                <a:latin typeface="Calibri" panose="020F0502020204030204" pitchFamily="34" charset="0"/>
                <a:ea typeface="Calibri" panose="020F0502020204030204" pitchFamily="34" charset="0"/>
                <a:cs typeface="Arial" panose="020B0604020202020204" pitchFamily="34" charset="0"/>
              </a:rPr>
              <a:t>Hard</a:t>
            </a:r>
            <a:r>
              <a:rPr lang="es-MX" sz="1800" dirty="0">
                <a:effectLst/>
                <a:latin typeface="Calibri" panose="020F0502020204030204" pitchFamily="34" charset="0"/>
                <a:ea typeface="Calibri" panose="020F0502020204030204" pitchFamily="34" charset="0"/>
                <a:cs typeface="Arial" panose="020B0604020202020204" pitchFamily="34" charset="0"/>
              </a:rPr>
              <a:t> de optimización ampliamente estudiados. En este proyecto se propone una metodología para resolver la integración de estos dos problemas, dentro del contexto de las cocinas ocultas, priorizando el JSSP mediante la solución individual de este problema implementado un algoritmo genético y posteriormente la solución a la asignación de operarios con un modelo de optimización lineal tomando como insumo de conjuntos y parámetros la solución encontrada en el algoritmo genético. La metodología incluye la creación de una herramienta integral en donde inicialmente se genera una recepción y transformación de información de entrada, posteriormente la ejecución de los modelos de solución para ambos problemas y finalmente una visualización de la programación y la asignación. Se implementó el proyecto en la operación llevada a cabo en el centro de producción de </a:t>
            </a:r>
            <a:r>
              <a:rPr lang="es-MX" sz="1800" dirty="0" err="1">
                <a:effectLst/>
                <a:latin typeface="Calibri" panose="020F0502020204030204" pitchFamily="34" charset="0"/>
                <a:ea typeface="Calibri" panose="020F0502020204030204" pitchFamily="34" charset="0"/>
                <a:cs typeface="Arial" panose="020B0604020202020204" pitchFamily="34" charset="0"/>
              </a:rPr>
              <a:t>Foodology</a:t>
            </a:r>
            <a:r>
              <a:rPr lang="es-MX" sz="1800" dirty="0">
                <a:effectLst/>
                <a:latin typeface="Calibri" panose="020F0502020204030204" pitchFamily="34" charset="0"/>
                <a:ea typeface="Calibri" panose="020F0502020204030204" pitchFamily="34" charset="0"/>
                <a:cs typeface="Arial" panose="020B0604020202020204" pitchFamily="34" charset="0"/>
              </a:rPr>
              <a:t> SAS teniendo en cuenta instancias de tamaño real que se realizan diariamente, y los parámetros reales como maquinas, productos y tiempos de procesamiento. (Morales Gómez, 2022)</a:t>
            </a:r>
          </a:p>
          <a:p>
            <a:endParaRPr lang="es-MX" dirty="0"/>
          </a:p>
        </p:txBody>
      </p:sp>
    </p:spTree>
    <p:extLst>
      <p:ext uri="{BB962C8B-B14F-4D97-AF65-F5344CB8AC3E}">
        <p14:creationId xmlns:p14="http://schemas.microsoft.com/office/powerpoint/2010/main" val="2171920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8338-6F16-49D7-BBDE-145097E7719E}"/>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9D6735CC-788E-4207-9A07-A92E91421CBD}"/>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BC118F7F-4E20-42E2-A183-9BDF42E27753}"/>
              </a:ext>
            </a:extLst>
          </p:cNvPr>
          <p:cNvPicPr/>
          <p:nvPr/>
        </p:nvPicPr>
        <p:blipFill>
          <a:blip r:embed="rId2"/>
          <a:stretch>
            <a:fillRect/>
          </a:stretch>
        </p:blipFill>
        <p:spPr>
          <a:xfrm>
            <a:off x="295760" y="1825625"/>
            <a:ext cx="5612130" cy="3272790"/>
          </a:xfrm>
          <a:prstGeom prst="rect">
            <a:avLst/>
          </a:prstGeom>
        </p:spPr>
      </p:pic>
      <p:pic>
        <p:nvPicPr>
          <p:cNvPr id="5" name="Picture 4">
            <a:extLst>
              <a:ext uri="{FF2B5EF4-FFF2-40B4-BE49-F238E27FC236}">
                <a16:creationId xmlns:a16="http://schemas.microsoft.com/office/drawing/2014/main" id="{AE7A2C9A-689F-48B5-A154-CBA648C5DA92}"/>
              </a:ext>
            </a:extLst>
          </p:cNvPr>
          <p:cNvPicPr/>
          <p:nvPr/>
        </p:nvPicPr>
        <p:blipFill>
          <a:blip r:embed="rId3"/>
          <a:stretch>
            <a:fillRect/>
          </a:stretch>
        </p:blipFill>
        <p:spPr>
          <a:xfrm>
            <a:off x="6096000" y="1825625"/>
            <a:ext cx="5612130" cy="3272790"/>
          </a:xfrm>
          <a:prstGeom prst="rect">
            <a:avLst/>
          </a:prstGeom>
        </p:spPr>
      </p:pic>
    </p:spTree>
    <p:extLst>
      <p:ext uri="{BB962C8B-B14F-4D97-AF65-F5344CB8AC3E}">
        <p14:creationId xmlns:p14="http://schemas.microsoft.com/office/powerpoint/2010/main" val="3449858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04F91-2915-4848-A4CA-2F90CA986572}"/>
              </a:ext>
            </a:extLst>
          </p:cNvPr>
          <p:cNvSpPr>
            <a:spLocks noGrp="1"/>
          </p:cNvSpPr>
          <p:nvPr>
            <p:ph type="title"/>
          </p:nvPr>
        </p:nvSpPr>
        <p:spPr/>
        <p:txBody>
          <a:bodyPr/>
          <a:lstStyle/>
          <a:p>
            <a:r>
              <a:rPr lang="es-MX" dirty="0"/>
              <a:t>Problema del agente viajero (TSP) Descripción detallada del problema</a:t>
            </a:r>
          </a:p>
        </p:txBody>
      </p:sp>
      <p:sp>
        <p:nvSpPr>
          <p:cNvPr id="3" name="Content Placeholder 2">
            <a:extLst>
              <a:ext uri="{FF2B5EF4-FFF2-40B4-BE49-F238E27FC236}">
                <a16:creationId xmlns:a16="http://schemas.microsoft.com/office/drawing/2014/main" id="{44F162B2-E7BD-4723-9580-4E7EF6A70494}"/>
              </a:ext>
            </a:extLst>
          </p:cNvPr>
          <p:cNvSpPr>
            <a:spLocks noGrp="1"/>
          </p:cNvSpPr>
          <p:nvPr>
            <p:ph idx="1"/>
          </p:nvPr>
        </p:nvSpPr>
        <p:spPr/>
        <p:txBody>
          <a:bodyPr>
            <a:normAutofit fontScale="92500" lnSpcReduction="10000"/>
          </a:bodyPr>
          <a:lstStyle/>
          <a:p>
            <a:r>
              <a:rPr lang="es-MX" dirty="0"/>
              <a:t>El problema del vendedor viajero o problema del viajante, por sus siglas en ingles “travelling </a:t>
            </a:r>
            <a:r>
              <a:rPr lang="es-MX" dirty="0" err="1"/>
              <a:t>salesman</a:t>
            </a:r>
            <a:r>
              <a:rPr lang="es-MX" dirty="0"/>
              <a:t> </a:t>
            </a:r>
            <a:r>
              <a:rPr lang="es-MX" dirty="0" err="1"/>
              <a:t>problem</a:t>
            </a:r>
            <a:r>
              <a:rPr lang="es-MX" dirty="0"/>
              <a:t>” responde a la siguiente pregunta: dada una lista de ciudades y las distancias entre cada par de ellas ¿Cuál es la ruta más corta que visita cada ciudad exactamente una vez y al finalizar regresar a la ciudad de origen?</a:t>
            </a:r>
          </a:p>
          <a:p>
            <a:r>
              <a:rPr lang="es-MX" dirty="0"/>
              <a:t>Es un problema de teoría de la complejidad computacional dentro de optimización combinatoria. Fue planteado en 1930 y es uno de los problemas de optimización mas estudiados. La primera formulación matemática fue realizada en el siglo XIX por W.R. Hamilton y Thomas </a:t>
            </a:r>
            <a:r>
              <a:rPr lang="es-MX" dirty="0" err="1"/>
              <a:t>Kirkman</a:t>
            </a:r>
            <a:r>
              <a:rPr lang="es-MX" dirty="0"/>
              <a:t>. El juego </a:t>
            </a:r>
            <a:r>
              <a:rPr lang="es-MX" dirty="0" err="1"/>
              <a:t>icosiano</a:t>
            </a:r>
            <a:r>
              <a:rPr lang="es-MX" dirty="0"/>
              <a:t> de Hamilton era un rompecabezas recreativo basado en encontrar un ciclo hamiltoniano, que en realidad es una solución al problema de TSP en un grafo (nota: el TSP es el ciclo hamiltoniano de menor longitud en un grafo conexo). </a:t>
            </a:r>
          </a:p>
          <a:p>
            <a:endParaRPr lang="es-MX" dirty="0"/>
          </a:p>
        </p:txBody>
      </p:sp>
    </p:spTree>
    <p:extLst>
      <p:ext uri="{BB962C8B-B14F-4D97-AF65-F5344CB8AC3E}">
        <p14:creationId xmlns:p14="http://schemas.microsoft.com/office/powerpoint/2010/main" val="1064873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77BD-F1CF-49AA-83E9-C3E9CE483278}"/>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6A1962DF-2B0E-4ED8-80BF-D753D1F856B1}"/>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643D4F13-9E60-4567-A0D8-B3172FAE28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60975" y="2402156"/>
            <a:ext cx="2107689" cy="2634793"/>
          </a:xfrm>
          <a:prstGeom prst="rect">
            <a:avLst/>
          </a:prstGeom>
          <a:noFill/>
          <a:ln>
            <a:noFill/>
          </a:ln>
        </p:spPr>
      </p:pic>
      <p:pic>
        <p:nvPicPr>
          <p:cNvPr id="5" name="Picture 4">
            <a:extLst>
              <a:ext uri="{FF2B5EF4-FFF2-40B4-BE49-F238E27FC236}">
                <a16:creationId xmlns:a16="http://schemas.microsoft.com/office/drawing/2014/main" id="{700D82BF-2686-4127-AD74-32B3F519BAF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43368" y="2402156"/>
            <a:ext cx="2107688" cy="2495308"/>
          </a:xfrm>
          <a:prstGeom prst="rect">
            <a:avLst/>
          </a:prstGeom>
          <a:noFill/>
          <a:ln>
            <a:noFill/>
          </a:ln>
        </p:spPr>
      </p:pic>
      <p:pic>
        <p:nvPicPr>
          <p:cNvPr id="6" name="Picture 5" descr="Icosian game - Wikipedia">
            <a:extLst>
              <a:ext uri="{FF2B5EF4-FFF2-40B4-BE49-F238E27FC236}">
                <a16:creationId xmlns:a16="http://schemas.microsoft.com/office/drawing/2014/main" id="{37109A98-EBA9-4C5C-A498-75EB0C27A2E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7072" y="2402156"/>
            <a:ext cx="3042636" cy="2634793"/>
          </a:xfrm>
          <a:prstGeom prst="rect">
            <a:avLst/>
          </a:prstGeom>
          <a:noFill/>
          <a:ln>
            <a:noFill/>
          </a:ln>
        </p:spPr>
      </p:pic>
    </p:spTree>
    <p:extLst>
      <p:ext uri="{BB962C8B-B14F-4D97-AF65-F5344CB8AC3E}">
        <p14:creationId xmlns:p14="http://schemas.microsoft.com/office/powerpoint/2010/main" val="2030241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CE4F-3F96-45A0-A90C-EC56BE343EAD}"/>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2C3ECE1D-29C2-476B-8987-675E6E0FC68A}"/>
              </a:ext>
            </a:extLst>
          </p:cNvPr>
          <p:cNvSpPr>
            <a:spLocks noGrp="1"/>
          </p:cNvSpPr>
          <p:nvPr>
            <p:ph idx="1"/>
          </p:nvPr>
        </p:nvSpPr>
        <p:spPr/>
        <p:txBody>
          <a:bodyPr/>
          <a:lstStyle/>
          <a:p>
            <a:r>
              <a:rPr lang="es-MX" dirty="0"/>
              <a:t>El TSP se puede formular como un modelo de Programación Lineal Entera. Aunque se conocen varias formulaciones para resolver este problema, dos de ellas son las más destacadas: la propuesta por Miller, Tucker y </a:t>
            </a:r>
            <a:r>
              <a:rPr lang="es-MX" dirty="0" err="1"/>
              <a:t>Zemlin</a:t>
            </a:r>
            <a:r>
              <a:rPr lang="es-MX" dirty="0"/>
              <a:t>, y la propuesta por Dantzig, </a:t>
            </a:r>
            <a:r>
              <a:rPr lang="es-MX" dirty="0" err="1"/>
              <a:t>Fulkerson</a:t>
            </a:r>
            <a:r>
              <a:rPr lang="es-MX" dirty="0"/>
              <a:t> y Johnson.</a:t>
            </a:r>
          </a:p>
          <a:p>
            <a:r>
              <a:rPr lang="es-MX" dirty="0"/>
              <a:t>Con el fin de obtener buenas soluciones en un tiempo más corto, se ha realizado un gran esfuerzo para intentar resolver este problema con una variedad de métodos heurísticos. De todo este grupo de heurísticas, nos gustaría destacar las inspiradas en la biología: Optimización por Colonia de Hormigas y Algoritmos Genéticos (GA).</a:t>
            </a:r>
          </a:p>
          <a:p>
            <a:endParaRPr lang="es-MX" dirty="0"/>
          </a:p>
        </p:txBody>
      </p:sp>
    </p:spTree>
    <p:extLst>
      <p:ext uri="{BB962C8B-B14F-4D97-AF65-F5344CB8AC3E}">
        <p14:creationId xmlns:p14="http://schemas.microsoft.com/office/powerpoint/2010/main" val="275327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66EA-6A63-4A64-9A05-2ABB84CE172E}"/>
              </a:ext>
            </a:extLst>
          </p:cNvPr>
          <p:cNvSpPr>
            <a:spLocks noGrp="1"/>
          </p:cNvSpPr>
          <p:nvPr>
            <p:ph type="title"/>
          </p:nvPr>
        </p:nvSpPr>
        <p:spPr/>
        <p:txBody>
          <a:bodyPr/>
          <a:lstStyle/>
          <a:p>
            <a:r>
              <a:rPr lang="es-MX" dirty="0"/>
              <a:t>Representación</a:t>
            </a:r>
          </a:p>
        </p:txBody>
      </p:sp>
      <p:sp>
        <p:nvSpPr>
          <p:cNvPr id="3" name="Content Placeholder 2">
            <a:extLst>
              <a:ext uri="{FF2B5EF4-FFF2-40B4-BE49-F238E27FC236}">
                <a16:creationId xmlns:a16="http://schemas.microsoft.com/office/drawing/2014/main" id="{DC7E2E41-533B-4F60-9440-35258E4684B6}"/>
              </a:ext>
            </a:extLst>
          </p:cNvPr>
          <p:cNvSpPr>
            <a:spLocks noGrp="1"/>
          </p:cNvSpPr>
          <p:nvPr>
            <p:ph idx="1"/>
          </p:nvPr>
        </p:nvSpPr>
        <p:spPr/>
        <p:txBody>
          <a:bodyPr/>
          <a:lstStyle/>
          <a:p>
            <a:r>
              <a:rPr lang="es-MX" dirty="0"/>
              <a:t>Programación Lineal Entera</a:t>
            </a:r>
          </a:p>
          <a:p>
            <a:r>
              <a:rPr lang="es-MX" dirty="0"/>
              <a:t>Como mencionamos, existen dos formulaciones principales para el TSP, el propuesto Miller, Tucker y </a:t>
            </a:r>
            <a:r>
              <a:rPr lang="es-MX" dirty="0" err="1"/>
              <a:t>Zemlin</a:t>
            </a:r>
            <a:r>
              <a:rPr lang="es-MX" dirty="0"/>
              <a:t> (MTZ) y el Dantzig, </a:t>
            </a:r>
            <a:r>
              <a:rPr lang="es-MX" dirty="0" err="1"/>
              <a:t>Fulkerson</a:t>
            </a:r>
            <a:r>
              <a:rPr lang="es-MX" dirty="0"/>
              <a:t> y Johnson (DFJ). Aunque la formulación DFJ es más fuerte, la formulación MTZ puede ser útil.</a:t>
            </a:r>
          </a:p>
          <a:p>
            <a:endParaRPr lang="es-MX" dirty="0"/>
          </a:p>
        </p:txBody>
      </p:sp>
    </p:spTree>
    <p:extLst>
      <p:ext uri="{BB962C8B-B14F-4D97-AF65-F5344CB8AC3E}">
        <p14:creationId xmlns:p14="http://schemas.microsoft.com/office/powerpoint/2010/main" val="3457538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CE51-BCAB-4DD2-AD1D-CD03CA1453C3}"/>
              </a:ext>
            </a:extLst>
          </p:cNvPr>
          <p:cNvSpPr>
            <a:spLocks noGrp="1"/>
          </p:cNvSpPr>
          <p:nvPr>
            <p:ph type="title"/>
          </p:nvPr>
        </p:nvSpPr>
        <p:spPr/>
        <p:txBody>
          <a:bodyPr/>
          <a:lstStyle/>
          <a:p>
            <a:r>
              <a:rPr lang="es-MX" dirty="0"/>
              <a:t>Formulación MTZ</a:t>
            </a:r>
          </a:p>
        </p:txBody>
      </p:sp>
      <p:sp>
        <p:nvSpPr>
          <p:cNvPr id="3" name="Content Placeholder 2">
            <a:extLst>
              <a:ext uri="{FF2B5EF4-FFF2-40B4-BE49-F238E27FC236}">
                <a16:creationId xmlns:a16="http://schemas.microsoft.com/office/drawing/2014/main" id="{F5076B56-C866-40DB-A811-21BFB32E32BE}"/>
              </a:ext>
            </a:extLst>
          </p:cNvPr>
          <p:cNvSpPr>
            <a:spLocks noGrp="1"/>
          </p:cNvSpPr>
          <p:nvPr>
            <p:ph idx="1"/>
          </p:nvPr>
        </p:nvSpPr>
        <p:spPr/>
        <p:txBody>
          <a:bodyPr/>
          <a:lstStyle/>
          <a:p>
            <a:r>
              <a:rPr lang="es-MX" sz="1800" dirty="0">
                <a:solidFill>
                  <a:srgbClr val="333333"/>
                </a:solidFill>
                <a:effectLst/>
                <a:latin typeface="Barlow" panose="00000500000000000000" pitchFamily="2" charset="0"/>
                <a:ea typeface="Times New Roman" panose="02020603050405020304" pitchFamily="18" charset="0"/>
              </a:rPr>
              <a:t>La formulación matemática propuesta por Miller, Tucker y </a:t>
            </a:r>
            <a:r>
              <a:rPr lang="es-MX" sz="1800" dirty="0" err="1">
                <a:solidFill>
                  <a:srgbClr val="333333"/>
                </a:solidFill>
                <a:effectLst/>
                <a:latin typeface="Barlow" panose="00000500000000000000" pitchFamily="2" charset="0"/>
                <a:ea typeface="Times New Roman" panose="02020603050405020304" pitchFamily="18" charset="0"/>
              </a:rPr>
              <a:t>Zemlin</a:t>
            </a:r>
            <a:r>
              <a:rPr lang="es-MX" sz="1800" dirty="0">
                <a:solidFill>
                  <a:srgbClr val="333333"/>
                </a:solidFill>
                <a:effectLst/>
                <a:latin typeface="Barlow" panose="00000500000000000000" pitchFamily="2" charset="0"/>
                <a:ea typeface="Times New Roman" panose="02020603050405020304" pitchFamily="18" charset="0"/>
              </a:rPr>
              <a:t> es la siguiente:</a:t>
            </a:r>
            <a:endParaRPr lang="es-MX" sz="1800" dirty="0">
              <a:effectLst/>
              <a:latin typeface="Times New Roman" panose="02020603050405020304" pitchFamily="18" charset="0"/>
              <a:ea typeface="Times New Roman" panose="02020603050405020304" pitchFamily="18" charset="0"/>
            </a:endParaRPr>
          </a:p>
          <a:p>
            <a:endParaRPr lang="es-MX" dirty="0"/>
          </a:p>
          <a:p>
            <a:endParaRPr lang="es-MX" dirty="0"/>
          </a:p>
          <a:p>
            <a:endParaRPr lang="es-MX" dirty="0"/>
          </a:p>
          <a:p>
            <a:endParaRPr lang="es-MX" dirty="0"/>
          </a:p>
          <a:p>
            <a:r>
              <a:rPr lang="es-MX" dirty="0"/>
              <a:t>Usando este conjunto, las dos variables y el parámetro, podemos formular el problema como:</a:t>
            </a:r>
          </a:p>
        </p:txBody>
      </p:sp>
      <p:pic>
        <p:nvPicPr>
          <p:cNvPr id="4" name="Picture 3">
            <a:extLst>
              <a:ext uri="{FF2B5EF4-FFF2-40B4-BE49-F238E27FC236}">
                <a16:creationId xmlns:a16="http://schemas.microsoft.com/office/drawing/2014/main" id="{45C64997-08CC-49EE-AB37-A444532E9BF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23628"/>
            <a:ext cx="6554492" cy="1466447"/>
          </a:xfrm>
          <a:prstGeom prst="rect">
            <a:avLst/>
          </a:prstGeom>
          <a:noFill/>
          <a:ln>
            <a:noFill/>
          </a:ln>
        </p:spPr>
      </p:pic>
      <p:pic>
        <p:nvPicPr>
          <p:cNvPr id="5" name="Picture 4">
            <a:extLst>
              <a:ext uri="{FF2B5EF4-FFF2-40B4-BE49-F238E27FC236}">
                <a16:creationId xmlns:a16="http://schemas.microsoft.com/office/drawing/2014/main" id="{E6B4908C-0DFF-451C-8137-FF09096502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56655" y="5238992"/>
            <a:ext cx="3098369" cy="937971"/>
          </a:xfrm>
          <a:prstGeom prst="rect">
            <a:avLst/>
          </a:prstGeom>
          <a:noFill/>
        </p:spPr>
      </p:pic>
    </p:spTree>
    <p:extLst>
      <p:ext uri="{BB962C8B-B14F-4D97-AF65-F5344CB8AC3E}">
        <p14:creationId xmlns:p14="http://schemas.microsoft.com/office/powerpoint/2010/main" val="380911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2E62-B373-4BBA-B98B-64DC1A4344D3}"/>
              </a:ext>
            </a:extLst>
          </p:cNvPr>
          <p:cNvSpPr>
            <a:spLocks noGrp="1"/>
          </p:cNvSpPr>
          <p:nvPr>
            <p:ph type="title"/>
          </p:nvPr>
        </p:nvSpPr>
        <p:spPr/>
        <p:txBody>
          <a:bodyPr/>
          <a:lstStyle/>
          <a:p>
            <a:endParaRPr lang="es-MX" dirty="0"/>
          </a:p>
        </p:txBody>
      </p:sp>
      <p:sp>
        <p:nvSpPr>
          <p:cNvPr id="3" name="Content Placeholder 2">
            <a:extLst>
              <a:ext uri="{FF2B5EF4-FFF2-40B4-BE49-F238E27FC236}">
                <a16:creationId xmlns:a16="http://schemas.microsoft.com/office/drawing/2014/main" id="{F5A8D7FD-E88A-4967-BF01-2F5659231C76}"/>
              </a:ext>
            </a:extLst>
          </p:cNvPr>
          <p:cNvSpPr>
            <a:spLocks noGrp="1"/>
          </p:cNvSpPr>
          <p:nvPr>
            <p:ph idx="1"/>
          </p:nvPr>
        </p:nvSpPr>
        <p:spPr/>
        <p:txBody>
          <a:bodyPr>
            <a:normAutofit lnSpcReduction="10000"/>
          </a:bodyPr>
          <a:lstStyle/>
          <a:p>
            <a:r>
              <a:rPr lang="es-MX" dirty="0"/>
              <a:t>Sujeto a:</a:t>
            </a:r>
          </a:p>
          <a:p>
            <a:endParaRPr lang="es-MX" dirty="0"/>
          </a:p>
          <a:p>
            <a:endParaRPr lang="es-MX" dirty="0"/>
          </a:p>
          <a:p>
            <a:endParaRPr lang="es-MX" dirty="0"/>
          </a:p>
          <a:p>
            <a:endParaRPr lang="es-MX" dirty="0"/>
          </a:p>
          <a:p>
            <a:endParaRPr lang="es-MX" dirty="0"/>
          </a:p>
          <a:p>
            <a:r>
              <a:rPr lang="es-MX" dirty="0"/>
              <a:t>La primera y la segunda ecuación refuerzan el tipo de las diferentes variables, la tercera y la cuarta ecuaciones aseguran que cada nodo sea alcanzado y abandonado solo una vez, mientras que las dos últimas ecuaciones imponen que solo una ruta cruce todos los nodos.</a:t>
            </a:r>
          </a:p>
        </p:txBody>
      </p:sp>
      <p:pic>
        <p:nvPicPr>
          <p:cNvPr id="4" name="Picture 3">
            <a:extLst>
              <a:ext uri="{FF2B5EF4-FFF2-40B4-BE49-F238E27FC236}">
                <a16:creationId xmlns:a16="http://schemas.microsoft.com/office/drawing/2014/main" id="{7892FA0B-D8BC-4AB7-ACEC-2023E7FABA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60496"/>
            <a:ext cx="6260024" cy="2298028"/>
          </a:xfrm>
          <a:prstGeom prst="rect">
            <a:avLst/>
          </a:prstGeom>
          <a:noFill/>
          <a:ln>
            <a:noFill/>
          </a:ln>
        </p:spPr>
      </p:pic>
    </p:spTree>
    <p:extLst>
      <p:ext uri="{BB962C8B-B14F-4D97-AF65-F5344CB8AC3E}">
        <p14:creationId xmlns:p14="http://schemas.microsoft.com/office/powerpoint/2010/main" val="3826568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A753-ECB3-48C2-BE93-FD624A2D6FC3}"/>
              </a:ext>
            </a:extLst>
          </p:cNvPr>
          <p:cNvSpPr>
            <a:spLocks noGrp="1"/>
          </p:cNvSpPr>
          <p:nvPr>
            <p:ph type="title"/>
          </p:nvPr>
        </p:nvSpPr>
        <p:spPr/>
        <p:txBody>
          <a:bodyPr/>
          <a:lstStyle/>
          <a:p>
            <a:r>
              <a:rPr lang="es-MX" dirty="0"/>
              <a:t>Formulación DFJ</a:t>
            </a:r>
          </a:p>
        </p:txBody>
      </p:sp>
      <p:sp>
        <p:nvSpPr>
          <p:cNvPr id="3" name="Content Placeholder 2">
            <a:extLst>
              <a:ext uri="{FF2B5EF4-FFF2-40B4-BE49-F238E27FC236}">
                <a16:creationId xmlns:a16="http://schemas.microsoft.com/office/drawing/2014/main" id="{AE4294C3-2682-44F4-B3E2-B3D54D216E39}"/>
              </a:ext>
            </a:extLst>
          </p:cNvPr>
          <p:cNvSpPr>
            <a:spLocks noGrp="1"/>
          </p:cNvSpPr>
          <p:nvPr>
            <p:ph idx="1"/>
          </p:nvPr>
        </p:nvSpPr>
        <p:spPr/>
        <p:txBody>
          <a:bodyPr/>
          <a:lstStyle/>
          <a:p>
            <a:r>
              <a:rPr lang="es-MX" dirty="0"/>
              <a:t>En la formulación propuesta por Dantzig, </a:t>
            </a:r>
            <a:r>
              <a:rPr lang="es-MX" dirty="0" err="1"/>
              <a:t>Fulkerson</a:t>
            </a:r>
            <a:r>
              <a:rPr lang="es-MX" dirty="0"/>
              <a:t> y Johnson partimos de la misma variable x_ {</a:t>
            </a:r>
            <a:r>
              <a:rPr lang="es-MX" dirty="0" err="1"/>
              <a:t>ij</a:t>
            </a:r>
            <a:r>
              <a:rPr lang="es-MX" dirty="0"/>
              <a:t>} y parámetro c_ {</a:t>
            </a:r>
            <a:r>
              <a:rPr lang="es-MX" dirty="0" err="1"/>
              <a:t>ij</a:t>
            </a:r>
            <a:r>
              <a:rPr lang="es-MX" dirty="0"/>
              <a:t>}&gt; 0 para que la formulación se pueda completar con:</a:t>
            </a:r>
          </a:p>
          <a:p>
            <a:endParaRPr lang="es-MX" dirty="0"/>
          </a:p>
          <a:p>
            <a:endParaRPr lang="es-MX" dirty="0"/>
          </a:p>
          <a:p>
            <a:endParaRPr lang="es-MX" dirty="0"/>
          </a:p>
          <a:p>
            <a:r>
              <a:rPr lang="es-MX" dirty="0"/>
              <a:t>Sujeto a:</a:t>
            </a:r>
          </a:p>
          <a:p>
            <a:endParaRPr lang="es-MX" dirty="0"/>
          </a:p>
        </p:txBody>
      </p:sp>
      <p:pic>
        <p:nvPicPr>
          <p:cNvPr id="5" name="Picture 4">
            <a:extLst>
              <a:ext uri="{FF2B5EF4-FFF2-40B4-BE49-F238E27FC236}">
                <a16:creationId xmlns:a16="http://schemas.microsoft.com/office/drawing/2014/main" id="{E459DC07-A2E8-4B4E-9A66-9BF0CBDB7D57}"/>
              </a:ext>
            </a:extLst>
          </p:cNvPr>
          <p:cNvPicPr>
            <a:picLocks noChangeAspect="1"/>
          </p:cNvPicPr>
          <p:nvPr/>
        </p:nvPicPr>
        <p:blipFill>
          <a:blip r:embed="rId2"/>
          <a:stretch>
            <a:fillRect/>
          </a:stretch>
        </p:blipFill>
        <p:spPr>
          <a:xfrm>
            <a:off x="838200" y="3224766"/>
            <a:ext cx="3330844" cy="1104784"/>
          </a:xfrm>
          <a:prstGeom prst="rect">
            <a:avLst/>
          </a:prstGeom>
        </p:spPr>
      </p:pic>
      <p:pic>
        <p:nvPicPr>
          <p:cNvPr id="6" name="Picture 5">
            <a:extLst>
              <a:ext uri="{FF2B5EF4-FFF2-40B4-BE49-F238E27FC236}">
                <a16:creationId xmlns:a16="http://schemas.microsoft.com/office/drawing/2014/main" id="{0D77632E-44CF-428D-B27F-FFFC4CD27E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39446" y="4714279"/>
            <a:ext cx="8441841" cy="1996488"/>
          </a:xfrm>
          <a:prstGeom prst="rect">
            <a:avLst/>
          </a:prstGeom>
          <a:noFill/>
          <a:ln>
            <a:noFill/>
          </a:ln>
        </p:spPr>
      </p:pic>
    </p:spTree>
    <p:extLst>
      <p:ext uri="{BB962C8B-B14F-4D97-AF65-F5344CB8AC3E}">
        <p14:creationId xmlns:p14="http://schemas.microsoft.com/office/powerpoint/2010/main" val="3888521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99979-05C4-47CE-8A3C-5FFFC7AE6AA4}"/>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FADF20FE-2A13-471B-8EDF-C834D0C4E1A0}"/>
              </a:ext>
            </a:extLst>
          </p:cNvPr>
          <p:cNvSpPr>
            <a:spLocks noGrp="1"/>
          </p:cNvSpPr>
          <p:nvPr>
            <p:ph idx="1"/>
          </p:nvPr>
        </p:nvSpPr>
        <p:spPr/>
        <p:txBody>
          <a:bodyPr/>
          <a:lstStyle/>
          <a:p>
            <a:r>
              <a:rPr lang="es-MX" dirty="0"/>
              <a:t>Las tres primeras ecuaciones son las mismas que en la formulación anterior, y la nueva restricción (la última) asegura que no haya </a:t>
            </a:r>
            <a:r>
              <a:rPr lang="es-MX" dirty="0" err="1"/>
              <a:t>sub-recorridos</a:t>
            </a:r>
            <a:r>
              <a:rPr lang="es-MX" dirty="0"/>
              <a:t>, por lo que la solución devuelta es un recorrido único y no la combinación de recorridos más pequeños. Debido a que esto conduce a un número exponencial de posibles restricciones, en la práctica se resuelve con una generación de columnas retrasada.</a:t>
            </a:r>
          </a:p>
        </p:txBody>
      </p:sp>
    </p:spTree>
    <p:extLst>
      <p:ext uri="{BB962C8B-B14F-4D97-AF65-F5344CB8AC3E}">
        <p14:creationId xmlns:p14="http://schemas.microsoft.com/office/powerpoint/2010/main" val="3122970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3783-4A9F-4535-A886-C194027FCF81}"/>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CF4D279E-0DBE-487D-B004-B2255F3EF791}"/>
              </a:ext>
            </a:extLst>
          </p:cNvPr>
          <p:cNvPicPr>
            <a:picLocks noGrp="1"/>
          </p:cNvPicPr>
          <p:nvPr>
            <p:ph idx="1"/>
          </p:nvPr>
        </p:nvPicPr>
        <p:blipFill>
          <a:blip r:embed="rId2"/>
          <a:stretch>
            <a:fillRect/>
          </a:stretch>
        </p:blipFill>
        <p:spPr>
          <a:xfrm>
            <a:off x="838200" y="1690688"/>
            <a:ext cx="6731230" cy="4351338"/>
          </a:xfrm>
          <a:prstGeom prst="rect">
            <a:avLst/>
          </a:prstGeom>
        </p:spPr>
      </p:pic>
    </p:spTree>
    <p:extLst>
      <p:ext uri="{BB962C8B-B14F-4D97-AF65-F5344CB8AC3E}">
        <p14:creationId xmlns:p14="http://schemas.microsoft.com/office/powerpoint/2010/main" val="2769991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995F-E901-4CF4-87A6-B2B97F10C5BB}"/>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2CD396EA-BDF1-4481-840A-2A971176E611}"/>
              </a:ext>
            </a:extLst>
          </p:cNvPr>
          <p:cNvSpPr>
            <a:spLocks noGrp="1"/>
          </p:cNvSpPr>
          <p:nvPr>
            <p:ph idx="1"/>
          </p:nvPr>
        </p:nvSpPr>
        <p:spPr/>
        <p:txBody>
          <a:bodyPr/>
          <a:lstStyle/>
          <a:p>
            <a:pPr>
              <a:lnSpc>
                <a:spcPct val="107000"/>
              </a:lnSpc>
              <a:spcBef>
                <a:spcPts val="600"/>
              </a:spcBef>
              <a:spcAft>
                <a:spcPts val="1200"/>
              </a:spcAf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El Algoritmo de Prim consiste en incrementar el tamaño de un árbol, empezando por un vértice inicial al cual se le van agregando sucesivamente vértices cuya distancia a los anteriores es mínima. Esto quiere decir que en cada paso, las aristas a considerar son aquellas que inciden en vértices que ya pertenecen al árbol. Por tanto, el árbol </a:t>
            </a:r>
            <a:r>
              <a:rPr lang="es-MX" sz="1800" dirty="0" err="1">
                <a:solidFill>
                  <a:srgbClr val="202122"/>
                </a:solidFill>
                <a:effectLst/>
                <a:latin typeface="Arial" panose="020B0604020202020204" pitchFamily="34" charset="0"/>
                <a:ea typeface="Times New Roman" panose="02020603050405020304" pitchFamily="18" charset="0"/>
                <a:cs typeface="Arial" panose="020B0604020202020204" pitchFamily="34" charset="0"/>
              </a:rPr>
              <a:t>recubridor</a:t>
            </a: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 mínimo estará completamente construido cuando no queden más vértices por agregar. Los requisitos para proceder con el Algoritmo de Prim son:</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120"/>
              </a:spcAft>
              <a:buSzPts val="1000"/>
              <a:buFont typeface="Symbol" panose="05050102010706020507" pitchFamily="18" charset="2"/>
              <a:buChar char=""/>
              <a:tabLst>
                <a:tab pos="457200" algn="l"/>
              </a:tabLs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Grafo conexo</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120"/>
              </a:spcAft>
              <a:buSzPts val="1000"/>
              <a:buFont typeface="Symbol" panose="05050102010706020507" pitchFamily="18" charset="2"/>
              <a:buChar char=""/>
              <a:tabLst>
                <a:tab pos="457200" algn="l"/>
              </a:tabLs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Tener todos los arcos etiquetados</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endParaRPr lang="es-MX" dirty="0"/>
          </a:p>
        </p:txBody>
      </p:sp>
    </p:spTree>
    <p:extLst>
      <p:ext uri="{BB962C8B-B14F-4D97-AF65-F5344CB8AC3E}">
        <p14:creationId xmlns:p14="http://schemas.microsoft.com/office/powerpoint/2010/main" val="3803341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C2731-5B20-4B76-B5DA-26476C56569D}"/>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79237024-63EE-4DA4-8075-3AA0AB9843E7}"/>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796197A6-F809-4127-B33E-6D5DF30032E8}"/>
              </a:ext>
            </a:extLst>
          </p:cNvPr>
          <p:cNvPicPr/>
          <p:nvPr/>
        </p:nvPicPr>
        <p:blipFill>
          <a:blip r:embed="rId2"/>
          <a:stretch>
            <a:fillRect/>
          </a:stretch>
        </p:blipFill>
        <p:spPr>
          <a:xfrm>
            <a:off x="838200" y="1825625"/>
            <a:ext cx="5612130" cy="3594100"/>
          </a:xfrm>
          <a:prstGeom prst="rect">
            <a:avLst/>
          </a:prstGeom>
        </p:spPr>
      </p:pic>
      <p:pic>
        <p:nvPicPr>
          <p:cNvPr id="5" name="Picture 4">
            <a:extLst>
              <a:ext uri="{FF2B5EF4-FFF2-40B4-BE49-F238E27FC236}">
                <a16:creationId xmlns:a16="http://schemas.microsoft.com/office/drawing/2014/main" id="{A1F6CF99-7D67-4906-B21E-7C95138A63AE}"/>
              </a:ext>
            </a:extLst>
          </p:cNvPr>
          <p:cNvPicPr/>
          <p:nvPr/>
        </p:nvPicPr>
        <p:blipFill>
          <a:blip r:embed="rId3"/>
          <a:stretch>
            <a:fillRect/>
          </a:stretch>
        </p:blipFill>
        <p:spPr>
          <a:xfrm>
            <a:off x="6450330" y="2059800"/>
            <a:ext cx="5612130" cy="3278505"/>
          </a:xfrm>
          <a:prstGeom prst="rect">
            <a:avLst/>
          </a:prstGeom>
        </p:spPr>
      </p:pic>
    </p:spTree>
    <p:extLst>
      <p:ext uri="{BB962C8B-B14F-4D97-AF65-F5344CB8AC3E}">
        <p14:creationId xmlns:p14="http://schemas.microsoft.com/office/powerpoint/2010/main" val="48070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5EA9-6AD5-447A-A054-4FF6A7A6E98F}"/>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0BD9C2AB-09B6-45B9-A462-0963EC6C5EA8}"/>
              </a:ext>
            </a:extLst>
          </p:cNvPr>
          <p:cNvPicPr>
            <a:picLocks noGrp="1"/>
          </p:cNvPicPr>
          <p:nvPr>
            <p:ph idx="1"/>
          </p:nvPr>
        </p:nvPicPr>
        <p:blipFill>
          <a:blip r:embed="rId2"/>
          <a:stretch>
            <a:fillRect/>
          </a:stretch>
        </p:blipFill>
        <p:spPr>
          <a:xfrm>
            <a:off x="838200" y="318194"/>
            <a:ext cx="6706536" cy="1419423"/>
          </a:xfrm>
          <a:prstGeom prst="rect">
            <a:avLst/>
          </a:prstGeom>
        </p:spPr>
      </p:pic>
      <p:pic>
        <p:nvPicPr>
          <p:cNvPr id="5" name="Picture 4">
            <a:extLst>
              <a:ext uri="{FF2B5EF4-FFF2-40B4-BE49-F238E27FC236}">
                <a16:creationId xmlns:a16="http://schemas.microsoft.com/office/drawing/2014/main" id="{5CE52926-10CA-4797-BDCA-29F303F28F36}"/>
              </a:ext>
            </a:extLst>
          </p:cNvPr>
          <p:cNvPicPr/>
          <p:nvPr/>
        </p:nvPicPr>
        <p:blipFill>
          <a:blip r:embed="rId3"/>
          <a:stretch>
            <a:fillRect/>
          </a:stretch>
        </p:blipFill>
        <p:spPr>
          <a:xfrm>
            <a:off x="483870" y="1989918"/>
            <a:ext cx="5612130" cy="3467100"/>
          </a:xfrm>
          <a:prstGeom prst="rect">
            <a:avLst/>
          </a:prstGeom>
        </p:spPr>
      </p:pic>
      <p:pic>
        <p:nvPicPr>
          <p:cNvPr id="6" name="Picture 5">
            <a:extLst>
              <a:ext uri="{FF2B5EF4-FFF2-40B4-BE49-F238E27FC236}">
                <a16:creationId xmlns:a16="http://schemas.microsoft.com/office/drawing/2014/main" id="{147AE484-831F-4CAA-9890-B1319871852B}"/>
              </a:ext>
            </a:extLst>
          </p:cNvPr>
          <p:cNvPicPr/>
          <p:nvPr/>
        </p:nvPicPr>
        <p:blipFill>
          <a:blip r:embed="rId4"/>
          <a:stretch>
            <a:fillRect/>
          </a:stretch>
        </p:blipFill>
        <p:spPr>
          <a:xfrm>
            <a:off x="6096000" y="1989918"/>
            <a:ext cx="5612130" cy="3439795"/>
          </a:xfrm>
          <a:prstGeom prst="rect">
            <a:avLst/>
          </a:prstGeom>
        </p:spPr>
      </p:pic>
    </p:spTree>
    <p:extLst>
      <p:ext uri="{BB962C8B-B14F-4D97-AF65-F5344CB8AC3E}">
        <p14:creationId xmlns:p14="http://schemas.microsoft.com/office/powerpoint/2010/main" val="92933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5561-C2FC-4ADE-8E32-C1F593599BF8}"/>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FB4FBF74-370E-4015-AC4B-7D81F2E9AC09}"/>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AA560D8D-7434-4092-AA76-2A7F2E2F69D1}"/>
              </a:ext>
            </a:extLst>
          </p:cNvPr>
          <p:cNvPicPr/>
          <p:nvPr/>
        </p:nvPicPr>
        <p:blipFill>
          <a:blip r:embed="rId2"/>
          <a:stretch>
            <a:fillRect/>
          </a:stretch>
        </p:blipFill>
        <p:spPr>
          <a:xfrm>
            <a:off x="639725" y="1829500"/>
            <a:ext cx="5612130" cy="3481070"/>
          </a:xfrm>
          <a:prstGeom prst="rect">
            <a:avLst/>
          </a:prstGeom>
        </p:spPr>
      </p:pic>
      <p:pic>
        <p:nvPicPr>
          <p:cNvPr id="5" name="Picture 4">
            <a:extLst>
              <a:ext uri="{FF2B5EF4-FFF2-40B4-BE49-F238E27FC236}">
                <a16:creationId xmlns:a16="http://schemas.microsoft.com/office/drawing/2014/main" id="{9CAFE5C9-9BF4-4CC3-91BE-F7438830482E}"/>
              </a:ext>
            </a:extLst>
          </p:cNvPr>
          <p:cNvPicPr/>
          <p:nvPr/>
        </p:nvPicPr>
        <p:blipFill>
          <a:blip r:embed="rId3"/>
          <a:stretch>
            <a:fillRect/>
          </a:stretch>
        </p:blipFill>
        <p:spPr>
          <a:xfrm>
            <a:off x="6211398" y="1805370"/>
            <a:ext cx="5201285" cy="3505200"/>
          </a:xfrm>
          <a:prstGeom prst="rect">
            <a:avLst/>
          </a:prstGeom>
        </p:spPr>
      </p:pic>
    </p:spTree>
    <p:extLst>
      <p:ext uri="{BB962C8B-B14F-4D97-AF65-F5344CB8AC3E}">
        <p14:creationId xmlns:p14="http://schemas.microsoft.com/office/powerpoint/2010/main" val="3433637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C635-A45D-4860-8981-D7FAE580DA57}"/>
              </a:ext>
            </a:extLst>
          </p:cNvPr>
          <p:cNvSpPr>
            <a:spLocks noGrp="1"/>
          </p:cNvSpPr>
          <p:nvPr>
            <p:ph type="title"/>
          </p:nvPr>
        </p:nvSpPr>
        <p:spPr>
          <a:xfrm>
            <a:off x="574729" y="178231"/>
            <a:ext cx="10515600" cy="1325563"/>
          </a:xfrm>
        </p:spPr>
        <p:txBody>
          <a:bodyPr/>
          <a:lstStyle/>
          <a:p>
            <a:r>
              <a:rPr lang="es-MX" dirty="0"/>
              <a:t>Referencias</a:t>
            </a:r>
            <a:br>
              <a:rPr lang="es-MX" dirty="0"/>
            </a:br>
            <a:endParaRPr lang="es-MX" dirty="0"/>
          </a:p>
        </p:txBody>
      </p:sp>
      <p:sp>
        <p:nvSpPr>
          <p:cNvPr id="3" name="Content Placeholder 2">
            <a:extLst>
              <a:ext uri="{FF2B5EF4-FFF2-40B4-BE49-F238E27FC236}">
                <a16:creationId xmlns:a16="http://schemas.microsoft.com/office/drawing/2014/main" id="{1A3C3BAC-5C59-41A7-ACDA-EC7A8C6CC5B7}"/>
              </a:ext>
            </a:extLst>
          </p:cNvPr>
          <p:cNvSpPr>
            <a:spLocks noGrp="1"/>
          </p:cNvSpPr>
          <p:nvPr>
            <p:ph idx="1"/>
          </p:nvPr>
        </p:nvSpPr>
        <p:spPr>
          <a:xfrm>
            <a:off x="450741" y="870192"/>
            <a:ext cx="11498451" cy="5809577"/>
          </a:xfrm>
        </p:spPr>
        <p:txBody>
          <a:bodyPr>
            <a:noAutofit/>
          </a:bodyPr>
          <a:lstStyle/>
          <a:p>
            <a:r>
              <a:rPr lang="es-MX" sz="1700" dirty="0"/>
              <a:t>Baobab soluciones. (10 de OCTUBRE de 2020). Tres métodos diferentes para resolver el problema del viajante. Obtenido de https://baobabsoluciones.es/: https://baobabsoluciones.es/blog/2020/10/01/problema-del-viajante/#:~:text=El%20problema%20del%20viajante%20(por,Su%20origen%20no%20est%C3%A1%20claro.</a:t>
            </a:r>
          </a:p>
          <a:p>
            <a:r>
              <a:rPr lang="es-MX" sz="1700" dirty="0" err="1"/>
              <a:t>Fernandez</a:t>
            </a:r>
            <a:r>
              <a:rPr lang="es-MX" sz="1700" dirty="0"/>
              <a:t>, E. A. (30 de NOVIEMBRE de 2013). Problema del Agente Viajero. Obtenido de </a:t>
            </a:r>
            <a:r>
              <a:rPr lang="es-MX" sz="1700" dirty="0" err="1"/>
              <a:t>Youtube</a:t>
            </a:r>
            <a:r>
              <a:rPr lang="es-MX" sz="1700" dirty="0"/>
              <a:t>: https://www.youtube.com/watch?v=ZnQtzQFTwfA</a:t>
            </a:r>
          </a:p>
          <a:p>
            <a:r>
              <a:rPr lang="es-MX" sz="1700" dirty="0"/>
              <a:t>Morales Gómez, M. P. (1 de DICIEMBRE de 2022). Problema integrado de Job-Shop </a:t>
            </a:r>
            <a:r>
              <a:rPr lang="es-MX" sz="1700" dirty="0" err="1"/>
              <a:t>Scheduling</a:t>
            </a:r>
            <a:r>
              <a:rPr lang="es-MX" sz="1700" dirty="0"/>
              <a:t> con asignación y programación de operarios. Obtenido de Problema integrado de Job-Shop </a:t>
            </a:r>
            <a:r>
              <a:rPr lang="es-MX" sz="1700" dirty="0" err="1"/>
              <a:t>Scheduling</a:t>
            </a:r>
            <a:r>
              <a:rPr lang="es-MX" sz="1700" dirty="0"/>
              <a:t> con asignación y programación de operarios: https://repositorio.uniandes.edu.co/entities/publication/1b6d6242-5043-4369-85f2-c75ae483c130</a:t>
            </a:r>
          </a:p>
          <a:p>
            <a:r>
              <a:rPr lang="es-MX" sz="1700" dirty="0"/>
              <a:t>Mundo IO </a:t>
            </a:r>
            <a:r>
              <a:rPr lang="es-MX" sz="1700" dirty="0" err="1"/>
              <a:t>Academy</a:t>
            </a:r>
            <a:r>
              <a:rPr lang="es-MX" sz="1700" dirty="0"/>
              <a:t>, Cristian Rojas. (13 de FEBRERO de 2022). Árbol de Expansión Mínima - Algoritmo de Kruskal. Obtenido de </a:t>
            </a:r>
            <a:r>
              <a:rPr lang="es-MX" sz="1700" dirty="0" err="1"/>
              <a:t>Youtube</a:t>
            </a:r>
            <a:r>
              <a:rPr lang="es-MX" sz="1700" dirty="0"/>
              <a:t>: https://www.youtube.com/watch?v=lTCDUJw_4GM</a:t>
            </a:r>
          </a:p>
          <a:p>
            <a:r>
              <a:rPr lang="es-MX" sz="1700" dirty="0"/>
              <a:t>UNIVERSIDAD POLITECNICA DE VALENCIA, Cristóbal Miralles. (20 de MARZO de 2022). Grafos: árbol parcial mínimo con algoritmo de PRIM | | UPV. Obtenido de Youtube.com: https://www.youtube.com/watch?v=6pPSPYUbTlw</a:t>
            </a:r>
          </a:p>
          <a:p>
            <a:r>
              <a:rPr lang="es-MX" sz="1700" dirty="0"/>
              <a:t>Wikipedia. (15 de Agosto de 2024). Problema del viajante. Obtenido de Wikipedia: https://es.wikipedia.org/wiki/Problema_de_las_ocho_reinas</a:t>
            </a:r>
          </a:p>
          <a:p>
            <a:r>
              <a:rPr lang="es-MX" sz="1700" dirty="0" err="1"/>
              <a:t>wikipedia</a:t>
            </a:r>
            <a:r>
              <a:rPr lang="es-MX" sz="1700" dirty="0"/>
              <a:t>. (29 de enero de 2025). </a:t>
            </a:r>
            <a:r>
              <a:rPr lang="es-MX" sz="1700" dirty="0" err="1"/>
              <a:t>es.wikipedia</a:t>
            </a:r>
            <a:r>
              <a:rPr lang="es-MX" sz="1700" dirty="0"/>
              <a:t>. Obtenido de </a:t>
            </a:r>
            <a:r>
              <a:rPr lang="es-MX" sz="1700" dirty="0" err="1"/>
              <a:t>wikipedia</a:t>
            </a:r>
            <a:r>
              <a:rPr lang="es-MX" sz="1700" dirty="0"/>
              <a:t>: https://es.wikipedia.org/wiki/Problema_del_viajante</a:t>
            </a:r>
          </a:p>
          <a:p>
            <a:r>
              <a:rPr lang="es-MX" sz="1700" dirty="0"/>
              <a:t>www.cliffsnotes.com. (25 de MAYO de 2024). </a:t>
            </a:r>
            <a:r>
              <a:rPr lang="es-MX" sz="1700" dirty="0" err="1"/>
              <a:t>cliffsnotes</a:t>
            </a:r>
            <a:r>
              <a:rPr lang="es-MX" sz="1700" dirty="0"/>
              <a:t>. Obtenido de Algoritmo de árbol de mínima expansión-Problemas de la ruta más corta: https://www.cliffsnotes.com/study-notes/17040135#:~:text=Un%20algoritmo%20de%20%C3%A1rbol%20de,el%20peso%20total%20m%C3%ADnimo%20posible.</a:t>
            </a:r>
          </a:p>
          <a:p>
            <a:endParaRPr lang="es-MX" sz="1700" dirty="0"/>
          </a:p>
          <a:p>
            <a:endParaRPr lang="es-MX" sz="1700" dirty="0"/>
          </a:p>
          <a:p>
            <a:endParaRPr lang="es-MX" sz="1700" dirty="0"/>
          </a:p>
        </p:txBody>
      </p:sp>
    </p:spTree>
    <p:extLst>
      <p:ext uri="{BB962C8B-B14F-4D97-AF65-F5344CB8AC3E}">
        <p14:creationId xmlns:p14="http://schemas.microsoft.com/office/powerpoint/2010/main" val="1772749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2ECC7-488E-4A2C-9FA1-616414DEA49B}"/>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B7BDE2B6-863F-41EA-B4DD-EC9B3E49ABAF}"/>
              </a:ext>
            </a:extLst>
          </p:cNvPr>
          <p:cNvSpPr>
            <a:spLocks noGrp="1"/>
          </p:cNvSpPr>
          <p:nvPr>
            <p:ph idx="1"/>
          </p:nvPr>
        </p:nvSpPr>
        <p:spPr>
          <a:xfrm>
            <a:off x="838199" y="1825625"/>
            <a:ext cx="10692539" cy="4351338"/>
          </a:xfrm>
        </p:spPr>
        <p:txBody>
          <a:bodyPr/>
          <a:lstStyle/>
          <a:p>
            <a:pPr>
              <a:lnSpc>
                <a:spcPct val="107000"/>
              </a:lnSpc>
              <a:spcBef>
                <a:spcPts val="600"/>
              </a:spcBef>
              <a:spcAft>
                <a:spcPts val="1200"/>
              </a:spcAf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La idea fundamental consiste en añadir en cada paso una arista de peso mínimo a un árbol previamente construido. Para verlo de un modo más explícito, se definen los siguientes pasos:</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120"/>
              </a:spcAft>
              <a:tabLst>
                <a:tab pos="457200" algn="l"/>
              </a:tabLs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Se elige un vértice U de G y se considera el árbol S={U}.</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120"/>
              </a:spcAft>
              <a:tabLst>
                <a:tab pos="457200" algn="l"/>
              </a:tabLs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Se considera la arista e de mínimo peso que une un vértice de S y un vértice que no es de S, y se hace S=</a:t>
            </a:r>
            <a:r>
              <a:rPr lang="es-MX" sz="1800" dirty="0" err="1">
                <a:solidFill>
                  <a:srgbClr val="202122"/>
                </a:solidFill>
                <a:effectLst/>
                <a:latin typeface="Arial" panose="020B0604020202020204" pitchFamily="34" charset="0"/>
                <a:ea typeface="Times New Roman" panose="02020603050405020304" pitchFamily="18" charset="0"/>
                <a:cs typeface="Arial" panose="020B0604020202020204" pitchFamily="34" charset="0"/>
              </a:rPr>
              <a:t>S+e</a:t>
            </a: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 .</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120"/>
              </a:spcAft>
              <a:tabLst>
                <a:tab pos="457200" algn="l"/>
              </a:tabLs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Si el número de aristas de T es n-1, el algoritmo termina. En caso contrario, volveríamos al paso 2.</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endParaRPr lang="es-MX" dirty="0"/>
          </a:p>
        </p:txBody>
      </p:sp>
    </p:spTree>
    <p:extLst>
      <p:ext uri="{BB962C8B-B14F-4D97-AF65-F5344CB8AC3E}">
        <p14:creationId xmlns:p14="http://schemas.microsoft.com/office/powerpoint/2010/main" val="1780747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75D4-CA62-41E4-AD85-E33FD2210622}"/>
              </a:ext>
            </a:extLst>
          </p:cNvPr>
          <p:cNvSpPr>
            <a:spLocks noGrp="1"/>
          </p:cNvSpPr>
          <p:nvPr>
            <p:ph type="title"/>
          </p:nvPr>
        </p:nvSpPr>
        <p:spPr/>
        <p:txBody>
          <a:bodyPr>
            <a:normAutofit/>
          </a:bodyPr>
          <a:lstStyle/>
          <a:p>
            <a:r>
              <a:rPr lang="es-MX" sz="2800" dirty="0">
                <a:effectLst/>
                <a:latin typeface="Calibri" panose="020F0502020204030204" pitchFamily="34" charset="0"/>
                <a:ea typeface="Calibri" panose="020F0502020204030204" pitchFamily="34" charset="0"/>
                <a:cs typeface="Arial" panose="020B0604020202020204" pitchFamily="34" charset="0"/>
              </a:rPr>
              <a:t>Ejemplo: Red de </a:t>
            </a:r>
            <a:r>
              <a:rPr lang="es-MX" sz="3200" dirty="0">
                <a:effectLst/>
                <a:latin typeface="Calibri" panose="020F0502020204030204" pitchFamily="34" charset="0"/>
                <a:ea typeface="Calibri" panose="020F0502020204030204" pitchFamily="34" charset="0"/>
                <a:cs typeface="Arial" panose="020B0604020202020204" pitchFamily="34" charset="0"/>
              </a:rPr>
              <a:t>tuberías</a:t>
            </a:r>
            <a:endParaRPr lang="es-MX" sz="6000" dirty="0"/>
          </a:p>
        </p:txBody>
      </p:sp>
      <p:pic>
        <p:nvPicPr>
          <p:cNvPr id="4" name="Content Placeholder 3">
            <a:extLst>
              <a:ext uri="{FF2B5EF4-FFF2-40B4-BE49-F238E27FC236}">
                <a16:creationId xmlns:a16="http://schemas.microsoft.com/office/drawing/2014/main" id="{47EA0352-6FAB-4394-9580-9AE14EDE4943}"/>
              </a:ext>
            </a:extLst>
          </p:cNvPr>
          <p:cNvPicPr>
            <a:picLocks noGrp="1"/>
          </p:cNvPicPr>
          <p:nvPr>
            <p:ph idx="1"/>
          </p:nvPr>
        </p:nvPicPr>
        <p:blipFill>
          <a:blip r:embed="rId2"/>
          <a:stretch>
            <a:fillRect/>
          </a:stretch>
        </p:blipFill>
        <p:spPr>
          <a:xfrm>
            <a:off x="3993427" y="1825625"/>
            <a:ext cx="4205146" cy="4351338"/>
          </a:xfrm>
          <a:prstGeom prst="rect">
            <a:avLst/>
          </a:prstGeom>
        </p:spPr>
      </p:pic>
    </p:spTree>
    <p:extLst>
      <p:ext uri="{BB962C8B-B14F-4D97-AF65-F5344CB8AC3E}">
        <p14:creationId xmlns:p14="http://schemas.microsoft.com/office/powerpoint/2010/main" val="3905232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7A75-0FD2-4408-8D3D-EE88CB40198D}"/>
              </a:ext>
            </a:extLst>
          </p:cNvPr>
          <p:cNvSpPr>
            <a:spLocks noGrp="1"/>
          </p:cNvSpPr>
          <p:nvPr>
            <p:ph type="title"/>
          </p:nvPr>
        </p:nvSpPr>
        <p:spPr/>
        <p:txBody>
          <a:bodyPr/>
          <a:lstStyle/>
          <a:p>
            <a:r>
              <a:rPr lang="es-MX" sz="4400" dirty="0">
                <a:effectLst/>
                <a:latin typeface="Calibri" panose="020F0502020204030204" pitchFamily="34" charset="0"/>
                <a:ea typeface="Calibri" panose="020F0502020204030204" pitchFamily="34" charset="0"/>
                <a:cs typeface="Arial" panose="020B0604020202020204" pitchFamily="34" charset="0"/>
              </a:rPr>
              <a:t>Se parte de un nodo elegido aleatoriamente</a:t>
            </a:r>
            <a:endParaRPr lang="es-MX" dirty="0"/>
          </a:p>
        </p:txBody>
      </p:sp>
      <p:pic>
        <p:nvPicPr>
          <p:cNvPr id="4" name="Content Placeholder 3">
            <a:extLst>
              <a:ext uri="{FF2B5EF4-FFF2-40B4-BE49-F238E27FC236}">
                <a16:creationId xmlns:a16="http://schemas.microsoft.com/office/drawing/2014/main" id="{12BE2097-183B-4F58-BFBB-46E797C57C7E}"/>
              </a:ext>
            </a:extLst>
          </p:cNvPr>
          <p:cNvPicPr>
            <a:picLocks noGrp="1"/>
          </p:cNvPicPr>
          <p:nvPr>
            <p:ph idx="1"/>
          </p:nvPr>
        </p:nvPicPr>
        <p:blipFill>
          <a:blip r:embed="rId2"/>
          <a:stretch>
            <a:fillRect/>
          </a:stretch>
        </p:blipFill>
        <p:spPr>
          <a:xfrm>
            <a:off x="4052602" y="2148423"/>
            <a:ext cx="4086795" cy="3705742"/>
          </a:xfrm>
          <a:prstGeom prst="rect">
            <a:avLst/>
          </a:prstGeom>
        </p:spPr>
      </p:pic>
    </p:spTree>
    <p:extLst>
      <p:ext uri="{BB962C8B-B14F-4D97-AF65-F5344CB8AC3E}">
        <p14:creationId xmlns:p14="http://schemas.microsoft.com/office/powerpoint/2010/main" val="455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639F-7EF0-4A89-AC46-EE97E7416E92}"/>
              </a:ext>
            </a:extLst>
          </p:cNvPr>
          <p:cNvSpPr>
            <a:spLocks noGrp="1"/>
          </p:cNvSpPr>
          <p:nvPr>
            <p:ph type="title"/>
          </p:nvPr>
        </p:nvSpPr>
        <p:spPr/>
        <p:txBody>
          <a:bodyPr/>
          <a:lstStyle/>
          <a:p>
            <a:r>
              <a:rPr lang="es-MX" dirty="0"/>
              <a:t>Pasar por todas las aristas posibles a otros nodos</a:t>
            </a:r>
          </a:p>
        </p:txBody>
      </p:sp>
      <p:pic>
        <p:nvPicPr>
          <p:cNvPr id="4" name="Content Placeholder 3">
            <a:extLst>
              <a:ext uri="{FF2B5EF4-FFF2-40B4-BE49-F238E27FC236}">
                <a16:creationId xmlns:a16="http://schemas.microsoft.com/office/drawing/2014/main" id="{D1B2B6DC-E856-4806-9468-77A7810A6AE3}"/>
              </a:ext>
            </a:extLst>
          </p:cNvPr>
          <p:cNvPicPr>
            <a:picLocks noGrp="1"/>
          </p:cNvPicPr>
          <p:nvPr>
            <p:ph idx="1"/>
          </p:nvPr>
        </p:nvPicPr>
        <p:blipFill>
          <a:blip r:embed="rId2"/>
          <a:stretch>
            <a:fillRect/>
          </a:stretch>
        </p:blipFill>
        <p:spPr>
          <a:xfrm>
            <a:off x="4262181" y="2029344"/>
            <a:ext cx="3667637" cy="3943900"/>
          </a:xfrm>
          <a:prstGeom prst="rect">
            <a:avLst/>
          </a:prstGeom>
        </p:spPr>
      </p:pic>
    </p:spTree>
    <p:extLst>
      <p:ext uri="{BB962C8B-B14F-4D97-AF65-F5344CB8AC3E}">
        <p14:creationId xmlns:p14="http://schemas.microsoft.com/office/powerpoint/2010/main" val="42535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0D97E-CE59-4104-A5CA-A2C389DA76D1}"/>
              </a:ext>
            </a:extLst>
          </p:cNvPr>
          <p:cNvSpPr>
            <a:spLocks noGrp="1"/>
          </p:cNvSpPr>
          <p:nvPr>
            <p:ph type="title"/>
          </p:nvPr>
        </p:nvSpPr>
        <p:spPr/>
        <p:txBody>
          <a:bodyPr/>
          <a:lstStyle/>
          <a:p>
            <a:r>
              <a:rPr lang="es-MX" dirty="0"/>
              <a:t>Se elige el menor</a:t>
            </a:r>
          </a:p>
        </p:txBody>
      </p:sp>
      <p:pic>
        <p:nvPicPr>
          <p:cNvPr id="4" name="Content Placeholder 3">
            <a:extLst>
              <a:ext uri="{FF2B5EF4-FFF2-40B4-BE49-F238E27FC236}">
                <a16:creationId xmlns:a16="http://schemas.microsoft.com/office/drawing/2014/main" id="{C64A245D-5958-474A-8759-5B3F07AB50D0}"/>
              </a:ext>
            </a:extLst>
          </p:cNvPr>
          <p:cNvPicPr>
            <a:picLocks noGrp="1"/>
          </p:cNvPicPr>
          <p:nvPr>
            <p:ph idx="1"/>
          </p:nvPr>
        </p:nvPicPr>
        <p:blipFill>
          <a:blip r:embed="rId2"/>
          <a:stretch>
            <a:fillRect/>
          </a:stretch>
        </p:blipFill>
        <p:spPr>
          <a:xfrm>
            <a:off x="4076418" y="1996001"/>
            <a:ext cx="4039164" cy="4010585"/>
          </a:xfrm>
          <a:prstGeom prst="rect">
            <a:avLst/>
          </a:prstGeom>
        </p:spPr>
      </p:pic>
    </p:spTree>
    <p:extLst>
      <p:ext uri="{BB962C8B-B14F-4D97-AF65-F5344CB8AC3E}">
        <p14:creationId xmlns:p14="http://schemas.microsoft.com/office/powerpoint/2010/main" val="2695443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2563</Words>
  <Application>Microsoft Office PowerPoint</Application>
  <PresentationFormat>Widescreen</PresentationFormat>
  <Paragraphs>110</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Barlow</vt:lpstr>
      <vt:lpstr>Calibri</vt:lpstr>
      <vt:lpstr>Calibri Light</vt:lpstr>
      <vt:lpstr>Symbol</vt:lpstr>
      <vt:lpstr>Times New Roman</vt:lpstr>
      <vt:lpstr>Office Theme</vt:lpstr>
      <vt:lpstr>Tarea 1 Investigación métodos de heurística  </vt:lpstr>
      <vt:lpstr>Problema de programación de trabajos (JSSP) </vt:lpstr>
      <vt:lpstr>PowerPoint Presentation</vt:lpstr>
      <vt:lpstr>PowerPoint Presentation</vt:lpstr>
      <vt:lpstr>PowerPoint Presentation</vt:lpstr>
      <vt:lpstr>Ejemplo: Red de tuberías</vt:lpstr>
      <vt:lpstr>Se parte de un nodo elegido aleatoriamente</vt:lpstr>
      <vt:lpstr>Pasar por todas las aristas posibles a otros nodos</vt:lpstr>
      <vt:lpstr>Se elige el menor</vt:lpstr>
      <vt:lpstr>Se repite el proceso</vt:lpstr>
      <vt:lpstr>PowerPoint Presentation</vt:lpstr>
      <vt:lpstr>Total de las iteraciones </vt:lpstr>
      <vt:lpstr>Problema de las N reinas Descripción detallada del problema</vt:lpstr>
      <vt:lpstr>PowerPoint Presentation</vt:lpstr>
      <vt:lpstr>PowerPoint Presentation</vt:lpstr>
      <vt:lpstr>Representación</vt:lpstr>
      <vt:lpstr>Posibles movimientos de una reina </vt:lpstr>
      <vt:lpstr>PowerPoint Presentation</vt:lpstr>
      <vt:lpstr>PowerPoint Presentation</vt:lpstr>
      <vt:lpstr>PowerPoint Presentation</vt:lpstr>
      <vt:lpstr>PowerPoint Presentation</vt:lpstr>
      <vt:lpstr>PowerPoint Presentation</vt:lpstr>
      <vt:lpstr>Árbol de expansión mínima (MST) Descripción detallada del problema </vt:lpstr>
      <vt:lpstr>PowerPoint Presentation</vt:lpstr>
      <vt:lpstr>¿Qué es el árbol de expansión de peso mínimo? </vt:lpstr>
      <vt:lpstr>Representación Algoritmo de Kruskal</vt:lpstr>
      <vt:lpstr>PowerPoint Presentation</vt:lpstr>
      <vt:lpstr>PowerPoint Presentation</vt:lpstr>
      <vt:lpstr>PowerPoint Presentation</vt:lpstr>
      <vt:lpstr>PowerPoint Presentation</vt:lpstr>
      <vt:lpstr>Problema del agente viajero (TSP) Descripción detallada del problema</vt:lpstr>
      <vt:lpstr>PowerPoint Presentation</vt:lpstr>
      <vt:lpstr>PowerPoint Presentation</vt:lpstr>
      <vt:lpstr>Representación</vt:lpstr>
      <vt:lpstr>Formulación MTZ</vt:lpstr>
      <vt:lpstr>PowerPoint Presentation</vt:lpstr>
      <vt:lpstr>Formulación DFJ</vt:lpstr>
      <vt:lpstr>PowerPoint Presentation</vt:lpstr>
      <vt:lpstr>PowerPoint Presentation</vt:lpstr>
      <vt:lpstr>PowerPoint Presentation</vt:lpstr>
      <vt:lpstr>PowerPoint Presentation</vt:lpstr>
      <vt:lpstr>PowerPoint Presentation</vt:lpstr>
      <vt:lpstr>Referencias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Tarea 1 Investigación métodos de heurística  </dc:title>
  <dc:creator>RODRIGO ALONSO PAEZ GASTELUM</dc:creator>
  <cp:lastModifiedBy>RODRIGO ALONSO PAEZ GASTELUM</cp:lastModifiedBy>
  <cp:revision>3</cp:revision>
  <dcterms:created xsi:type="dcterms:W3CDTF">2025-03-08T05:05:30Z</dcterms:created>
  <dcterms:modified xsi:type="dcterms:W3CDTF">2025-03-08T05:24:53Z</dcterms:modified>
</cp:coreProperties>
</file>